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3"/>
    <p:sldId id="414" r:id="rId4"/>
    <p:sldId id="448" r:id="rId5"/>
    <p:sldId id="415" r:id="rId7"/>
    <p:sldId id="410" r:id="rId8"/>
    <p:sldId id="413" r:id="rId9"/>
    <p:sldId id="396" r:id="rId10"/>
    <p:sldId id="397" r:id="rId11"/>
    <p:sldId id="398" r:id="rId12"/>
    <p:sldId id="399" r:id="rId13"/>
    <p:sldId id="412" r:id="rId14"/>
    <p:sldId id="417" r:id="rId15"/>
    <p:sldId id="400" r:id="rId16"/>
    <p:sldId id="406" r:id="rId17"/>
    <p:sldId id="409" r:id="rId18"/>
    <p:sldId id="408" r:id="rId19"/>
    <p:sldId id="407" r:id="rId20"/>
    <p:sldId id="257" r:id="rId21"/>
    <p:sldId id="258" r:id="rId22"/>
    <p:sldId id="259" r:id="rId23"/>
    <p:sldId id="260" r:id="rId24"/>
    <p:sldId id="262" r:id="rId25"/>
    <p:sldId id="263" r:id="rId26"/>
    <p:sldId id="264" r:id="rId27"/>
    <p:sldId id="265" r:id="rId28"/>
    <p:sldId id="266" r:id="rId29"/>
    <p:sldId id="416" r:id="rId30"/>
    <p:sldId id="405" r:id="rId31"/>
    <p:sldId id="281" r:id="rId32"/>
    <p:sldId id="387" r:id="rId33"/>
    <p:sldId id="388" r:id="rId34"/>
    <p:sldId id="419" r:id="rId35"/>
    <p:sldId id="418" r:id="rId36"/>
    <p:sldId id="420" r:id="rId37"/>
    <p:sldId id="421" r:id="rId38"/>
    <p:sldId id="390" r:id="rId39"/>
  </p:sldIdLst>
  <p:sldSz cx="12192000" cy="6858000"/>
  <p:notesSz cx="6794500" cy="9906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50" autoAdjust="0"/>
    <p:restoredTop sz="94707"/>
  </p:normalViewPr>
  <p:slideViewPr>
    <p:cSldViewPr showGuides="1">
      <p:cViewPr varScale="1">
        <p:scale>
          <a:sx n="110" d="100"/>
          <a:sy n="110" d="100"/>
        </p:scale>
        <p:origin x="1464" y="1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4CC19-9882-4668-84DA-A2096A6957EE}" type="datetimeFigureOut">
              <a:rPr lang="en-IE" smtClean="0"/>
            </a:fld>
            <a:endParaRPr lang="en-I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" y="742950"/>
            <a:ext cx="6604000" cy="3714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05350"/>
            <a:ext cx="54356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259BD-FEC8-44F8-84E1-0B473DBE4ACF}" type="slidenum">
              <a:rPr lang="en-IE" smtClean="0"/>
            </a:fld>
            <a:endParaRPr lang="en-I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76A20-87FC-8248-88AB-C5C8E3755B4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76A20-87FC-8248-88AB-C5C8E3755B4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76A20-87FC-8248-88AB-C5C8E3755B4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76A20-87FC-8248-88AB-C5C8E3755B4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76A20-87FC-8248-88AB-C5C8E3755B4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259BD-FEC8-44F8-84E1-0B473DBE4ACF}" type="slidenum">
              <a:rPr lang="en-IE" smtClean="0"/>
            </a:fld>
            <a:endParaRPr lang="en-IE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259BD-FEC8-44F8-84E1-0B473DBE4ACF}" type="slidenum">
              <a:rPr lang="en-IE" smtClean="0"/>
            </a:fld>
            <a:endParaRPr lang="en-IE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259BD-FEC8-44F8-84E1-0B473DBE4ACF}" type="slidenum">
              <a:rPr lang="en-IE" smtClean="0"/>
            </a:fld>
            <a:endParaRPr lang="en-IE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eaLnBrk="1" hangingPunct="1"/>
            <a:fld id="{ED2E8028-5DD8-46BE-8626-93E89DC0F90B}" type="slidenum">
              <a:rPr lang="en-US" altLang="en-US" smtClean="0"/>
            </a:fld>
            <a:endParaRPr lang="en-US" altLang="en-US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eaLnBrk="1" hangingPunct="1"/>
            <a:fld id="{ED2E8028-5DD8-46BE-8626-93E89DC0F90B}" type="slidenum">
              <a:rPr lang="en-US" altLang="en-US" smtClean="0"/>
            </a:fld>
            <a:endParaRPr lang="en-US" altLang="en-US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eaLnBrk="1" hangingPunct="1"/>
            <a:fld id="{ED2E8028-5DD8-46BE-8626-93E89DC0F90B}" type="slidenum">
              <a:rPr lang="en-US" altLang="en-US" smtClean="0"/>
            </a:fld>
            <a:endParaRPr lang="en-US" altLang="en-US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eaLnBrk="1" hangingPunct="1"/>
            <a:fld id="{ED2E8028-5DD8-46BE-8626-93E89DC0F90B}" type="slidenum">
              <a:rPr lang="en-US" altLang="en-US" smtClean="0"/>
            </a:fld>
            <a:endParaRPr lang="en-US" altLang="en-US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eaLnBrk="1" hangingPunct="1"/>
            <a:fld id="{ED2E8028-5DD8-46BE-8626-93E89DC0F90B}" type="slidenum">
              <a:rPr lang="en-US" altLang="en-US" smtClean="0"/>
            </a:fld>
            <a:endParaRPr lang="en-US" altLang="en-US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eaLnBrk="1" hangingPunct="1"/>
            <a:fld id="{ED2E8028-5DD8-46BE-8626-93E89DC0F90B}" type="slidenum">
              <a:rPr lang="en-US" altLang="en-US" smtClean="0"/>
            </a:fld>
            <a:endParaRPr lang="en-US" altLang="en-US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eaLnBrk="1" hangingPunct="1"/>
            <a:fld id="{ED2E8028-5DD8-46BE-8626-93E89DC0F90B}" type="slidenum">
              <a:rPr lang="en-US" altLang="en-US" smtClean="0"/>
            </a:fld>
            <a:endParaRPr lang="en-US" altLang="en-US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259BD-FEC8-44F8-84E1-0B473DBE4ACF}" type="slidenum">
              <a:rPr lang="en-IE" smtClean="0"/>
            </a:fld>
            <a:endParaRPr lang="en-I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048000" y="3124200"/>
            <a:ext cx="82296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048000" y="5003322"/>
            <a:ext cx="82296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3828" y="1110597"/>
            <a:ext cx="2286000" cy="508000"/>
          </a:xfrm>
        </p:spPr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5959" y="4117661"/>
            <a:ext cx="3657600" cy="5120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4" name="Rectangle 13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9" name="Rectangle 18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1215180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1" name="Oval 20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Oval 22"/>
          <p:cNvSpPr/>
          <p:nvPr/>
        </p:nvSpPr>
        <p:spPr bwMode="auto">
          <a:xfrm>
            <a:off x="1746176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4" name="Oval 23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Oval 25"/>
          <p:cNvSpPr/>
          <p:nvPr/>
        </p:nvSpPr>
        <p:spPr bwMode="auto">
          <a:xfrm>
            <a:off x="2218944" y="5788152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5" name="Oval 24"/>
          <p:cNvSpPr/>
          <p:nvPr/>
        </p:nvSpPr>
        <p:spPr>
          <a:xfrm>
            <a:off x="2540000" y="4495800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767392" y="4928702"/>
            <a:ext cx="812800" cy="517524"/>
          </a:xfrm>
        </p:spPr>
        <p:txBody>
          <a:bodyPr/>
          <a:lstStyle/>
          <a:p>
            <a:fld id="{B6F15528-21DE-4FAA-801E-634DDDAF4B2B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235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60000"/>
            <a:ext cx="10800000" cy="720000"/>
          </a:xfrm>
        </p:spPr>
        <p:txBody>
          <a:bodyPr lIns="0" tIns="0" rIns="0" bIns="0"/>
          <a:lstStyle>
            <a:lvl1pPr algn="ctr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2895600"/>
            <a:ext cx="82296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0" y="5010150"/>
            <a:ext cx="82296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2008" y="1106932"/>
            <a:ext cx="2286000" cy="508000"/>
          </a:xfrm>
        </p:spPr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6208" y="4114800"/>
            <a:ext cx="3657600" cy="5120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8" name="Rectangle 17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9" name="Oval 18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0" name="Oval 19"/>
          <p:cNvSpPr/>
          <p:nvPr/>
        </p:nvSpPr>
        <p:spPr bwMode="auto">
          <a:xfrm>
            <a:off x="1766272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1" name="Oval 20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Oval 21"/>
          <p:cNvSpPr/>
          <p:nvPr/>
        </p:nvSpPr>
        <p:spPr bwMode="auto">
          <a:xfrm>
            <a:off x="2218944" y="5791200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Oval 22"/>
          <p:cNvSpPr/>
          <p:nvPr/>
        </p:nvSpPr>
        <p:spPr bwMode="auto">
          <a:xfrm>
            <a:off x="2505387" y="4479888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12130592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787488" y="4928702"/>
            <a:ext cx="812800" cy="517524"/>
          </a:xfrm>
        </p:spPr>
        <p:txBody>
          <a:bodyPr/>
          <a:lstStyle/>
          <a:p>
            <a:fld id="{B6F15528-21DE-4FAA-801E-634DDDAF4B2B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5693664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0584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58293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6096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57912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47360" y="3124200"/>
            <a:ext cx="6309360" cy="6096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083040" y="274320"/>
            <a:ext cx="2036064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4" name="Oval 13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406400" y="274320"/>
            <a:ext cx="75184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</a:fld>
            <a:endParaRPr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3" name="Oval 12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18404" y="3124200"/>
            <a:ext cx="6309360" cy="6096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2296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dirty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21064" y="264795"/>
            <a:ext cx="2032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99568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  <a:p>
            <a:pPr lvl="1" eaLnBrk="1" latinLnBrk="0" hangingPunct="1"/>
            <a:r>
              <a:rPr kumimoji="0" lang="en-US"/>
              <a:t>Second level</a:t>
            </a:r>
            <a:endParaRPr kumimoji="0" lang="en-US"/>
          </a:p>
          <a:p>
            <a:pPr lvl="2" eaLnBrk="1" latinLnBrk="0" hangingPunct="1"/>
            <a:r>
              <a:rPr kumimoji="0" lang="en-US"/>
              <a:t>Third level</a:t>
            </a:r>
            <a:endParaRPr kumimoji="0" lang="en-US"/>
          </a:p>
          <a:p>
            <a:pPr lvl="3" eaLnBrk="1" latinLnBrk="0" hangingPunct="1"/>
            <a:r>
              <a:rPr kumimoji="0" lang="en-US"/>
              <a:t>Fourth level</a:t>
            </a:r>
            <a:endParaRPr kumimoji="0" lang="en-US"/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10454640" y="1017843"/>
            <a:ext cx="2011680" cy="512064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9853648" y="3676280"/>
            <a:ext cx="3200400" cy="48768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016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2" name="Oval 11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38688" y="5734050"/>
            <a:ext cx="8128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 panose="05000000000000000000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 panose="05020102010507070707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 panose="05000000000000000000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 panose="05000000000000000000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 panose="05020102010507070707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 panose="05000000000000000000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www.jfsowa.com/pubs/semnet.pdf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courses.media.mit.edu/2004spring/mas966/Minsky%201974%20Framework%20for%20knowledge.pdf" TargetMode="Externa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hyperlink" Target="https://courses.media.mit.edu/2004spring/mas966/Minsky%201974%20Framework%20for%20knowledge.pd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://kgbook.org/" TargetMode="External"/><Relationship Id="rId1" Type="http://schemas.openxmlformats.org/officeDocument/2006/relationships/image" Target="../media/image1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://kgbook.org/" TargetMode="External"/><Relationship Id="rId1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image" Target="../media/image2.jpeg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12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tags" Target="../tags/tag5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7.jpeg"/><Relationship Id="rId3" Type="http://schemas.microsoft.com/office/2007/relationships/media" Target="https://www.youtube.com/embed/bo4RvYJYOzI?feature=oembed" TargetMode="External"/><Relationship Id="rId2" Type="http://schemas.openxmlformats.org/officeDocument/2006/relationships/video" Target="https://www.youtube.com/embed/bo4RvYJYOzI?feature=oembed" TargetMode="External"/><Relationship Id="rId1" Type="http://schemas.openxmlformats.org/officeDocument/2006/relationships/hyperlink" Target="https://www.youtube.com/watch?v=bo4RvYJYOzI" TargetMode="External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microsoft.com/office/2007/relationships/media" Target="https://www.youtube.com/embed/GmU7SimFkpU?feature=oembed" TargetMode="External"/><Relationship Id="rId3" Type="http://schemas.openxmlformats.org/officeDocument/2006/relationships/video" Target="https://www.youtube.com/embed/GmU7SimFkpU?feature=oembed" TargetMode="External"/><Relationship Id="rId2" Type="http://schemas.openxmlformats.org/officeDocument/2006/relationships/hyperlink" Target="https://www.youtube.com/watch?v=GmU7SimFkpU&amp;feature=emb_imp_woyt" TargetMode="External"/><Relationship Id="rId1" Type="http://schemas.openxmlformats.org/officeDocument/2006/relationships/image" Target="../media/image18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www.docdroid.net/wmxbi7O/dreyfus-what-computers-cant-do-pdf" TargetMode="External"/><Relationship Id="rId1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hyperlink" Target="https://link.springer.com/content/pdf/10.1007/BFb0013545.pdf" TargetMode="Externa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hyperlink" Target="https://www.researchgate.net/publication/2997588_Procedural_Knowledge" TargetMode="Externa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0" y="2057400"/>
            <a:ext cx="6477000" cy="1752600"/>
          </a:xfrm>
        </p:spPr>
        <p:txBody>
          <a:bodyPr>
            <a:normAutofit/>
          </a:bodyPr>
          <a:lstStyle/>
          <a:p>
            <a:r>
              <a:rPr lang="en-IE" dirty="0"/>
              <a:t>Knowledge Representation &amp; Reasoning</a:t>
            </a:r>
            <a:endParaRPr lang="en-I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0" y="3886200"/>
            <a:ext cx="6172200" cy="2488722"/>
          </a:xfrm>
        </p:spPr>
        <p:txBody>
          <a:bodyPr>
            <a:normAutofit/>
          </a:bodyPr>
          <a:lstStyle/>
          <a:p>
            <a:r>
              <a:rPr lang="en-IE" dirty="0"/>
              <a:t>COMP 41400: Multi-Agent Systems</a:t>
            </a:r>
            <a:endParaRPr lang="en-IE" dirty="0"/>
          </a:p>
          <a:p>
            <a:r>
              <a:rPr lang="en-IE" b="0" dirty="0"/>
              <a:t>Lecturer: Rem Collier</a:t>
            </a:r>
            <a:endParaRPr lang="en-IE" b="0" dirty="0"/>
          </a:p>
          <a:p>
            <a:r>
              <a:rPr lang="en-IE" b="0" dirty="0"/>
              <a:t>Email: rem.collier@ucd.ie</a:t>
            </a:r>
            <a:endParaRPr lang="en-IE" b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/>
          <a:lstStyle/>
          <a:p>
            <a:r>
              <a:rPr lang="en-US" altLang="en-US" dirty="0"/>
              <a:t>Knowledge Representation </a:t>
            </a:r>
            <a:endParaRPr lang="en-US" altLang="en-US" dirty="0"/>
          </a:p>
        </p:txBody>
      </p:sp>
      <p:sp>
        <p:nvSpPr>
          <p:cNvPr id="1126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>
            <a:normAutofit/>
          </a:bodyPr>
          <a:lstStyle/>
          <a:p>
            <a:r>
              <a:rPr lang="en-IE" sz="2000" i="1" dirty="0"/>
              <a:t>The field of study concerned with using formal symbols to represent a collection of propositions that is known by some agent [Brachman &amp; Levesque, 2004].</a:t>
            </a:r>
            <a:endParaRPr lang="en-IE" sz="2000" i="1" dirty="0"/>
          </a:p>
          <a:p>
            <a:endParaRPr lang="en-IE" sz="2000" dirty="0"/>
          </a:p>
          <a:p>
            <a:r>
              <a:rPr lang="en-IE" sz="2000" dirty="0"/>
              <a:t>John knows that Mary will come to the party.</a:t>
            </a:r>
            <a:endParaRPr lang="en-IE" sz="2000" dirty="0"/>
          </a:p>
          <a:p>
            <a:endParaRPr lang="en-IE" sz="2000" dirty="0"/>
          </a:p>
          <a:p>
            <a:endParaRPr lang="en-IE" sz="2000" dirty="0"/>
          </a:p>
          <a:p>
            <a:endParaRPr lang="en-IE" sz="2000" dirty="0"/>
          </a:p>
          <a:p>
            <a:endParaRPr lang="en-IE" sz="2000" dirty="0"/>
          </a:p>
          <a:p>
            <a:r>
              <a:rPr lang="en-IE" sz="2000" dirty="0"/>
              <a:t>The individual who holds the knowledge</a:t>
            </a:r>
            <a:endParaRPr lang="en-IE" sz="2000" dirty="0"/>
          </a:p>
          <a:p>
            <a:r>
              <a:rPr lang="en-IE" sz="2000" dirty="0"/>
              <a:t>The propositional context in which the knowledge is held (knows, hopes, fears, wants, …)</a:t>
            </a:r>
            <a:endParaRPr lang="en-IE" sz="2000" dirty="0"/>
          </a:p>
          <a:p>
            <a:r>
              <a:rPr lang="en-IE" sz="2000" dirty="0"/>
              <a:t>The proposition is an idea expressed by a simple declarative sentence that can be true or false.</a:t>
            </a:r>
            <a:endParaRPr lang="en-IE" sz="2000" dirty="0"/>
          </a:p>
        </p:txBody>
      </p:sp>
      <p:sp>
        <p:nvSpPr>
          <p:cNvPr id="8" name="Rounded Rectangle 7"/>
          <p:cNvSpPr/>
          <p:nvPr/>
        </p:nvSpPr>
        <p:spPr>
          <a:xfrm>
            <a:off x="2957638" y="2667000"/>
            <a:ext cx="3416258" cy="369332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9" name="TextBox 8"/>
          <p:cNvSpPr txBox="1"/>
          <p:nvPr/>
        </p:nvSpPr>
        <p:spPr>
          <a:xfrm>
            <a:off x="3935496" y="3886201"/>
            <a:ext cx="1485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1200" dirty="0">
                <a:solidFill>
                  <a:srgbClr val="00B050"/>
                </a:solidFill>
              </a:rPr>
              <a:t>Proposition </a:t>
            </a:r>
            <a:r>
              <a:rPr lang="en-IE" sz="1200" b="1" dirty="0">
                <a:solidFill>
                  <a:srgbClr val="00B050"/>
                </a:solidFill>
              </a:rPr>
              <a:t>p</a:t>
            </a:r>
            <a:endParaRPr lang="en-IE" sz="1200" b="1" dirty="0">
              <a:solidFill>
                <a:srgbClr val="00B050"/>
              </a:solidFill>
            </a:endParaRPr>
          </a:p>
        </p:txBody>
      </p:sp>
      <p:cxnSp>
        <p:nvCxnSpPr>
          <p:cNvPr id="10" name="Straight Arrow Connector 9"/>
          <p:cNvCxnSpPr>
            <a:stCxn id="8" idx="2"/>
            <a:endCxn id="9" idx="0"/>
          </p:cNvCxnSpPr>
          <p:nvPr/>
        </p:nvCxnSpPr>
        <p:spPr>
          <a:xfrm>
            <a:off x="4665768" y="3036332"/>
            <a:ext cx="12679" cy="84986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663976" y="3886201"/>
            <a:ext cx="1257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1200" dirty="0">
                <a:solidFill>
                  <a:srgbClr val="FFC000"/>
                </a:solidFill>
              </a:rPr>
              <a:t>Propositional Attitude</a:t>
            </a:r>
            <a:endParaRPr lang="en-IE" sz="1200" dirty="0">
              <a:solidFill>
                <a:srgbClr val="FFC000"/>
              </a:solidFill>
            </a:endParaRPr>
          </a:p>
        </p:txBody>
      </p:sp>
      <p:cxnSp>
        <p:nvCxnSpPr>
          <p:cNvPr id="13" name="Straight Arrow Connector 12"/>
          <p:cNvCxnSpPr>
            <a:stCxn id="14" idx="2"/>
            <a:endCxn id="12" idx="0"/>
          </p:cNvCxnSpPr>
          <p:nvPr/>
        </p:nvCxnSpPr>
        <p:spPr>
          <a:xfrm>
            <a:off x="2282767" y="3036332"/>
            <a:ext cx="9747" cy="849868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1600200" y="2667000"/>
            <a:ext cx="1365132" cy="369332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5" name="Rounded Rectangle 14"/>
          <p:cNvSpPr/>
          <p:nvPr/>
        </p:nvSpPr>
        <p:spPr>
          <a:xfrm>
            <a:off x="914400" y="2667000"/>
            <a:ext cx="685800" cy="3693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6" name="TextBox 15"/>
          <p:cNvSpPr txBox="1"/>
          <p:nvPr/>
        </p:nvSpPr>
        <p:spPr>
          <a:xfrm>
            <a:off x="546108" y="3886201"/>
            <a:ext cx="926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E" sz="1200" dirty="0">
                <a:solidFill>
                  <a:srgbClr val="FF0000"/>
                </a:solidFill>
              </a:rPr>
              <a:t>The Agent</a:t>
            </a:r>
            <a:endParaRPr lang="en-IE" sz="1200" dirty="0">
              <a:solidFill>
                <a:srgbClr val="FF0000"/>
              </a:solidFill>
            </a:endParaRPr>
          </a:p>
        </p:txBody>
      </p:sp>
      <p:cxnSp>
        <p:nvCxnSpPr>
          <p:cNvPr id="17" name="Straight Arrow Connector 16"/>
          <p:cNvCxnSpPr>
            <a:endCxn id="16" idx="0"/>
          </p:cNvCxnSpPr>
          <p:nvPr/>
        </p:nvCxnSpPr>
        <p:spPr>
          <a:xfrm flipH="1">
            <a:off x="1009536" y="3036332"/>
            <a:ext cx="247764" cy="84986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/>
          <a:lstStyle/>
          <a:p>
            <a:r>
              <a:rPr lang="en-US" altLang="en-US" dirty="0"/>
              <a:t>Knowledge Representation </a:t>
            </a:r>
            <a:endParaRPr lang="en-US" altLang="en-US" dirty="0"/>
          </a:p>
        </p:txBody>
      </p:sp>
      <p:sp>
        <p:nvSpPr>
          <p:cNvPr id="1126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>
            <a:normAutofit/>
          </a:bodyPr>
          <a:lstStyle/>
          <a:p>
            <a:r>
              <a:rPr lang="en-IE" sz="2000" i="1" dirty="0"/>
              <a:t>The field of study concerned with using formal symbols to represent a collection of propositions that is known by some agent [Brachman &amp; Levesque, 2004].</a:t>
            </a:r>
            <a:endParaRPr lang="en-IE" sz="2000" i="1" dirty="0"/>
          </a:p>
          <a:p>
            <a:endParaRPr lang="en-IE" sz="2000" dirty="0"/>
          </a:p>
          <a:p>
            <a:r>
              <a:rPr lang="en-IE" sz="2000" dirty="0"/>
              <a:t>John knows that Mary will come to the party.</a:t>
            </a:r>
            <a:endParaRPr lang="en-IE" sz="2000" dirty="0"/>
          </a:p>
          <a:p>
            <a:endParaRPr lang="en-IE" sz="2000" dirty="0"/>
          </a:p>
          <a:p>
            <a:r>
              <a:rPr lang="en-IE" sz="2000" dirty="0"/>
              <a:t>John believes that Mary will come to the party.</a:t>
            </a:r>
            <a:endParaRPr lang="en-IE" sz="2000" dirty="0"/>
          </a:p>
          <a:p>
            <a:endParaRPr lang="en-IE" sz="2000" dirty="0"/>
          </a:p>
          <a:p>
            <a:r>
              <a:rPr lang="en-IE" sz="2000" dirty="0"/>
              <a:t>Different propositional attitudes can reflect different levels of certainty in the proposition.</a:t>
            </a:r>
            <a:endParaRPr lang="en-IE" sz="2000" dirty="0"/>
          </a:p>
          <a:p>
            <a:pPr lvl="1"/>
            <a:r>
              <a:rPr lang="en-IE" sz="1800" dirty="0"/>
              <a:t>Knows = definitively true</a:t>
            </a:r>
            <a:endParaRPr lang="en-IE" sz="1800" dirty="0"/>
          </a:p>
          <a:p>
            <a:pPr lvl="1"/>
            <a:r>
              <a:rPr lang="en-IE" sz="1800" dirty="0"/>
              <a:t>Believes = subjectively true</a:t>
            </a:r>
            <a:endParaRPr lang="en-IE" sz="1800" dirty="0"/>
          </a:p>
          <a:p>
            <a:pPr lvl="1"/>
            <a:r>
              <a:rPr lang="en-IE" sz="1800" dirty="0"/>
              <a:t>Hopes = optimistically true…</a:t>
            </a:r>
            <a:endParaRPr lang="en-IE" sz="1800" dirty="0"/>
          </a:p>
        </p:txBody>
      </p:sp>
      <p:sp>
        <p:nvSpPr>
          <p:cNvPr id="2" name="Rounded Rectangle 1"/>
          <p:cNvSpPr/>
          <p:nvPr/>
        </p:nvSpPr>
        <p:spPr>
          <a:xfrm>
            <a:off x="914400" y="3440668"/>
            <a:ext cx="685800" cy="3693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Rounded Rectangle 3"/>
          <p:cNvSpPr/>
          <p:nvPr/>
        </p:nvSpPr>
        <p:spPr>
          <a:xfrm>
            <a:off x="1600200" y="3440668"/>
            <a:ext cx="1575036" cy="369332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Rounded Rectangle 7"/>
          <p:cNvSpPr/>
          <p:nvPr/>
        </p:nvSpPr>
        <p:spPr>
          <a:xfrm>
            <a:off x="3175236" y="3440668"/>
            <a:ext cx="3416258" cy="369332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6" name="Rounded Rectangle 15"/>
          <p:cNvSpPr/>
          <p:nvPr/>
        </p:nvSpPr>
        <p:spPr>
          <a:xfrm>
            <a:off x="914400" y="2667000"/>
            <a:ext cx="685800" cy="3693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7" name="Rounded Rectangle 16"/>
          <p:cNvSpPr/>
          <p:nvPr/>
        </p:nvSpPr>
        <p:spPr>
          <a:xfrm>
            <a:off x="2984542" y="2667000"/>
            <a:ext cx="3416258" cy="369332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8" name="Rounded Rectangle 17"/>
          <p:cNvSpPr/>
          <p:nvPr/>
        </p:nvSpPr>
        <p:spPr>
          <a:xfrm>
            <a:off x="1600200" y="2667000"/>
            <a:ext cx="1365132" cy="369332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Knowledge Representation Techniques</a:t>
            </a:r>
            <a:endParaRPr lang="en-I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Representation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10210800" cy="4873752"/>
          </a:xfrm>
        </p:spPr>
        <p:txBody>
          <a:bodyPr>
            <a:normAutofit/>
          </a:bodyPr>
          <a:lstStyle/>
          <a:p>
            <a:r>
              <a:rPr lang="en-US" dirty="0"/>
              <a:t>Semantic Networks</a:t>
            </a:r>
            <a:endParaRPr lang="en-US" dirty="0"/>
          </a:p>
          <a:p>
            <a:endParaRPr lang="en-US" dirty="0"/>
          </a:p>
          <a:p>
            <a:r>
              <a:rPr lang="en-US" dirty="0"/>
              <a:t>Frames</a:t>
            </a:r>
            <a:endParaRPr lang="en-US" dirty="0"/>
          </a:p>
          <a:p>
            <a:endParaRPr lang="en-US" dirty="0"/>
          </a:p>
          <a:p>
            <a:r>
              <a:rPr lang="en-US" dirty="0"/>
              <a:t>Knowledge Graphs</a:t>
            </a:r>
            <a:endParaRPr lang="en-US" dirty="0"/>
          </a:p>
          <a:p>
            <a:endParaRPr lang="en-US" dirty="0"/>
          </a:p>
          <a:p>
            <a:r>
              <a:rPr lang="en-US" dirty="0"/>
              <a:t>Expert Systems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86200" y="1219200"/>
            <a:ext cx="89319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16600" dirty="0">
                <a:solidFill>
                  <a:srgbClr val="FF0000"/>
                </a:solidFill>
              </a:rPr>
              <a:t>}</a:t>
            </a:r>
            <a:endParaRPr lang="en-IE" sz="166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79393" y="2490742"/>
            <a:ext cx="3756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400" dirty="0">
                <a:solidFill>
                  <a:srgbClr val="FF0000"/>
                </a:solidFill>
              </a:rPr>
              <a:t>Graph-based Approaches</a:t>
            </a:r>
            <a:endParaRPr lang="en-IE" sz="24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72048" y="4251514"/>
            <a:ext cx="35060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400" dirty="0">
                <a:solidFill>
                  <a:srgbClr val="FF0000"/>
                </a:solidFill>
              </a:rPr>
              <a:t>Rule-based Approaches</a:t>
            </a:r>
            <a:endParaRPr lang="en-IE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Semantic Networks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6324600" cy="4873752"/>
          </a:xfrm>
        </p:spPr>
        <p:txBody>
          <a:bodyPr>
            <a:normAutofit/>
          </a:bodyPr>
          <a:lstStyle/>
          <a:p>
            <a:r>
              <a:rPr lang="en-IE" sz="2000" dirty="0"/>
              <a:t>Graph-based representation of knowledge</a:t>
            </a:r>
            <a:endParaRPr lang="en-IE" sz="2000" dirty="0"/>
          </a:p>
          <a:p>
            <a:pPr lvl="1"/>
            <a:endParaRPr lang="en-IE" sz="2000" b="0" i="0" dirty="0">
              <a:solidFill>
                <a:srgbClr val="202122"/>
              </a:solidFill>
              <a:effectLst/>
            </a:endParaRPr>
          </a:p>
          <a:p>
            <a:r>
              <a:rPr lang="en-US" sz="2000" dirty="0"/>
              <a:t>Using graphs to model relationships between concepts (think brain-maps)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Been used for “human” reasoning since 3</a:t>
            </a:r>
            <a:r>
              <a:rPr lang="en-US" sz="2000" baseline="30000" dirty="0"/>
              <a:t>rd</a:t>
            </a:r>
            <a:r>
              <a:rPr lang="en-US" sz="2000" dirty="0"/>
              <a:t> Century AD</a:t>
            </a:r>
            <a:endParaRPr lang="en-US" sz="2000" dirty="0"/>
          </a:p>
          <a:p>
            <a:endParaRPr lang="en-IE" sz="1900" b="0" i="0" dirty="0">
              <a:solidFill>
                <a:srgbClr val="202122"/>
              </a:solidFill>
              <a:effectLst/>
            </a:endParaRPr>
          </a:p>
        </p:txBody>
      </p:sp>
      <p:pic>
        <p:nvPicPr>
          <p:cNvPr id="14" name="Picture 13" descr="A book with text on it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1428655"/>
            <a:ext cx="3238500" cy="4673600"/>
          </a:xfrm>
          <a:prstGeom prst="rect">
            <a:avLst/>
          </a:prstGeom>
        </p:spPr>
      </p:pic>
      <p:pic>
        <p:nvPicPr>
          <p:cNvPr id="1026" name="Picture 2" descr="2: A semantic network for knowledge representation. | Download Scientific 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03" y="3383185"/>
            <a:ext cx="2532697" cy="2027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diagram of a cat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127" y="3142381"/>
            <a:ext cx="3601673" cy="235776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Semantic Networks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6324600" cy="4873752"/>
          </a:xfrm>
        </p:spPr>
        <p:txBody>
          <a:bodyPr>
            <a:normAutofit/>
          </a:bodyPr>
          <a:lstStyle/>
          <a:p>
            <a:r>
              <a:rPr lang="en-IE" sz="2000" dirty="0"/>
              <a:t>Graph-based representation of knowledge</a:t>
            </a:r>
            <a:endParaRPr lang="en-IE" sz="2000" dirty="0"/>
          </a:p>
          <a:p>
            <a:pPr lvl="1"/>
            <a:endParaRPr lang="en-IE" sz="2000" b="0" i="0" dirty="0">
              <a:solidFill>
                <a:srgbClr val="202122"/>
              </a:solidFill>
              <a:effectLst/>
            </a:endParaRPr>
          </a:p>
          <a:p>
            <a:r>
              <a:rPr lang="en-US" sz="2000" dirty="0"/>
              <a:t>Using graphs to model relationships between concepts (think brain-maps)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Been used for “human” reasoning since 3</a:t>
            </a:r>
            <a:r>
              <a:rPr lang="en-US" sz="2000" baseline="30000" dirty="0"/>
              <a:t>rd</a:t>
            </a:r>
            <a:r>
              <a:rPr lang="en-US" sz="2000" dirty="0"/>
              <a:t> Century AD</a:t>
            </a:r>
            <a:endParaRPr lang="en-US" sz="2000" dirty="0"/>
          </a:p>
          <a:p>
            <a:endParaRPr lang="en-IE" sz="1900" b="0" i="0" dirty="0">
              <a:solidFill>
                <a:srgbClr val="202122"/>
              </a:solidFill>
              <a:effectLst/>
            </a:endParaRPr>
          </a:p>
        </p:txBody>
      </p:sp>
      <p:pic>
        <p:nvPicPr>
          <p:cNvPr id="14" name="Picture 13" descr="A book with text on it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1428655"/>
            <a:ext cx="3238500" cy="4673600"/>
          </a:xfrm>
          <a:prstGeom prst="rect">
            <a:avLst/>
          </a:prstGeom>
        </p:spPr>
      </p:pic>
      <p:pic>
        <p:nvPicPr>
          <p:cNvPr id="1026" name="Picture 2" descr="2: A semantic network for knowledge representation. | Download Scientific 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03" y="3383185"/>
            <a:ext cx="2532697" cy="2027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diagram of a cat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127" y="3142381"/>
            <a:ext cx="3601673" cy="2357767"/>
          </a:xfrm>
          <a:prstGeom prst="rect">
            <a:avLst/>
          </a:prstGeom>
        </p:spPr>
      </p:pic>
      <p:pic>
        <p:nvPicPr>
          <p:cNvPr id="16" name="Picture 15" descr="A screenshot of a computer&#10;&#10;Description automatically generated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1295400"/>
            <a:ext cx="4096703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8000" y="5864423"/>
            <a:ext cx="3942279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IE" sz="1400" dirty="0">
                <a:hlinkClick r:id="rId5"/>
              </a:rPr>
              <a:t>https://www.jfsowa.com/pubs/semnet.pdf</a:t>
            </a:r>
            <a:r>
              <a:rPr lang="en-IE" sz="1400" dirty="0"/>
              <a:t> </a:t>
            </a:r>
            <a:endParaRPr lang="en-IE" sz="1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Frame-Based Systems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6324600" cy="4873752"/>
          </a:xfrm>
        </p:spPr>
        <p:txBody>
          <a:bodyPr>
            <a:normAutofit/>
          </a:bodyPr>
          <a:lstStyle/>
          <a:p>
            <a:r>
              <a:rPr lang="en-IE" sz="2000" dirty="0"/>
              <a:t>A </a:t>
            </a:r>
            <a:r>
              <a:rPr lang="en-IE" sz="2000" b="1" dirty="0"/>
              <a:t>frame </a:t>
            </a:r>
            <a:r>
              <a:rPr lang="en-IE" sz="2000" dirty="0"/>
              <a:t>is a data-structure for representing a stereotyped situation.</a:t>
            </a:r>
            <a:endParaRPr lang="en-IE" sz="2000" dirty="0"/>
          </a:p>
          <a:p>
            <a:pPr lvl="1"/>
            <a:r>
              <a:rPr lang="en-IE" sz="1800" dirty="0"/>
              <a:t>E.g. being in a certain kind of living room, or going to a child's birthday party…</a:t>
            </a:r>
            <a:endParaRPr lang="en-IE" sz="1800" dirty="0"/>
          </a:p>
          <a:p>
            <a:pPr lvl="3"/>
            <a:endParaRPr lang="en-IE" sz="1500" dirty="0"/>
          </a:p>
          <a:p>
            <a:r>
              <a:rPr lang="en-IE" sz="2000" dirty="0"/>
              <a:t>Frames consist of slots which hold information:</a:t>
            </a:r>
            <a:endParaRPr lang="en-IE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E" sz="1800" b="0" i="0" dirty="0">
                <a:solidFill>
                  <a:srgbClr val="202122"/>
                </a:solidFill>
                <a:effectLst/>
              </a:rPr>
              <a:t>Facts or Data</a:t>
            </a:r>
            <a:endParaRPr lang="en-IE" sz="1800" b="0" i="0" dirty="0">
              <a:solidFill>
                <a:srgbClr val="202122"/>
              </a:solidFill>
              <a:effectLst/>
            </a:endParaRPr>
          </a:p>
          <a:p>
            <a:pPr marL="1017270" lvl="2" indent="-285750">
              <a:buFont typeface="Arial" panose="020B0604020202020204" pitchFamily="34" charset="0"/>
              <a:buChar char="•"/>
            </a:pPr>
            <a:r>
              <a:rPr lang="en-IE" sz="1600" b="0" i="0" dirty="0">
                <a:solidFill>
                  <a:srgbClr val="202122"/>
                </a:solidFill>
                <a:effectLst/>
              </a:rPr>
              <a:t>Values (called facets)</a:t>
            </a:r>
            <a:endParaRPr lang="en-IE" sz="1600" b="0" i="0" dirty="0">
              <a:solidFill>
                <a:srgbClr val="202122"/>
              </a:solidFill>
              <a:effectLst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E" sz="1800" b="0" i="0" dirty="0">
                <a:solidFill>
                  <a:srgbClr val="202122"/>
                </a:solidFill>
                <a:effectLst/>
              </a:rPr>
              <a:t>Procedures (also called procedural attachments)</a:t>
            </a:r>
            <a:endParaRPr lang="en-IE" sz="1800" b="0" i="0" dirty="0">
              <a:solidFill>
                <a:srgbClr val="202122"/>
              </a:solidFill>
              <a:effectLst/>
            </a:endParaRPr>
          </a:p>
          <a:p>
            <a:pPr marL="1017270" lvl="2" indent="-285750">
              <a:buFont typeface="Arial" panose="020B0604020202020204" pitchFamily="34" charset="0"/>
              <a:buChar char="•"/>
            </a:pPr>
            <a:r>
              <a:rPr lang="en-IE" sz="1600" b="0" i="0" dirty="0">
                <a:solidFill>
                  <a:srgbClr val="202122"/>
                </a:solidFill>
                <a:effectLst/>
              </a:rPr>
              <a:t>IF-NEEDED: deferred evaluation</a:t>
            </a:r>
            <a:endParaRPr lang="en-IE" sz="1600" b="0" i="0" dirty="0">
              <a:solidFill>
                <a:srgbClr val="202122"/>
              </a:solidFill>
              <a:effectLst/>
            </a:endParaRPr>
          </a:p>
          <a:p>
            <a:pPr marL="1017270" lvl="2" indent="-285750">
              <a:buFont typeface="Arial" panose="020B0604020202020204" pitchFamily="34" charset="0"/>
              <a:buChar char="•"/>
            </a:pPr>
            <a:r>
              <a:rPr lang="en-IE" sz="1600" b="0" i="0" dirty="0">
                <a:solidFill>
                  <a:srgbClr val="202122"/>
                </a:solidFill>
                <a:effectLst/>
              </a:rPr>
              <a:t>IF-ADDED: updates linked information</a:t>
            </a:r>
            <a:endParaRPr lang="en-IE" sz="1600" b="0" i="0" dirty="0">
              <a:solidFill>
                <a:srgbClr val="202122"/>
              </a:solidFill>
              <a:effectLst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E" sz="1800" b="0" i="0" dirty="0">
                <a:solidFill>
                  <a:srgbClr val="202122"/>
                </a:solidFill>
                <a:effectLst/>
              </a:rPr>
              <a:t>Default Values</a:t>
            </a:r>
            <a:endParaRPr lang="en-IE" sz="1800" b="0" i="0" dirty="0">
              <a:solidFill>
                <a:srgbClr val="202122"/>
              </a:solidFill>
              <a:effectLst/>
            </a:endParaRPr>
          </a:p>
          <a:p>
            <a:pPr marL="1017270" lvl="2" indent="-285750">
              <a:buFont typeface="Arial" panose="020B0604020202020204" pitchFamily="34" charset="0"/>
              <a:buChar char="•"/>
            </a:pPr>
            <a:r>
              <a:rPr lang="en-IE" sz="1600" b="0" i="0" dirty="0">
                <a:solidFill>
                  <a:srgbClr val="202122"/>
                </a:solidFill>
                <a:effectLst/>
              </a:rPr>
              <a:t>For Data</a:t>
            </a:r>
            <a:endParaRPr lang="en-IE" sz="1600" b="0" i="0" dirty="0">
              <a:solidFill>
                <a:srgbClr val="202122"/>
              </a:solidFill>
              <a:effectLst/>
            </a:endParaRPr>
          </a:p>
          <a:p>
            <a:pPr marL="1017270" lvl="2" indent="-285750">
              <a:buFont typeface="Arial" panose="020B0604020202020204" pitchFamily="34" charset="0"/>
              <a:buChar char="•"/>
            </a:pPr>
            <a:r>
              <a:rPr lang="en-IE" sz="1600" b="0" i="0" dirty="0">
                <a:solidFill>
                  <a:srgbClr val="202122"/>
                </a:solidFill>
                <a:effectLst/>
              </a:rPr>
              <a:t>For Procedures</a:t>
            </a:r>
            <a:endParaRPr lang="en-IE" sz="1600" b="0" i="0" dirty="0">
              <a:solidFill>
                <a:srgbClr val="202122"/>
              </a:solidFill>
              <a:effectLst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E" sz="1800" b="0" i="0" dirty="0">
                <a:solidFill>
                  <a:srgbClr val="202122"/>
                </a:solidFill>
                <a:effectLst/>
              </a:rPr>
              <a:t>Other Frames or Subframes</a:t>
            </a:r>
            <a:endParaRPr lang="en-IE" sz="1900" b="0" i="0" dirty="0">
              <a:solidFill>
                <a:srgbClr val="202122"/>
              </a:solidFill>
              <a:effectLst/>
            </a:endParaRPr>
          </a:p>
        </p:txBody>
      </p:sp>
      <p:pic>
        <p:nvPicPr>
          <p:cNvPr id="9" name="Picture 8" descr="A screenshot of a document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417638"/>
            <a:ext cx="4235452" cy="48737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6934200" y="6307839"/>
            <a:ext cx="42354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200" dirty="0">
                <a:hlinkClick r:id="rId2"/>
              </a:rPr>
              <a:t>https://courses.media.mit.edu/2004spring/mas966/Minsky%201974%20Framework%20for%20knowledge.pdf</a:t>
            </a:r>
            <a:r>
              <a:rPr lang="en-IE" sz="1200" dirty="0"/>
              <a:t> </a:t>
            </a:r>
            <a:endParaRPr lang="en-IE" sz="12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Frame-Based Systems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6324600" cy="4873752"/>
          </a:xfrm>
        </p:spPr>
        <p:txBody>
          <a:bodyPr>
            <a:normAutofit/>
          </a:bodyPr>
          <a:lstStyle/>
          <a:p>
            <a:r>
              <a:rPr lang="en-IE" sz="2000" dirty="0"/>
              <a:t>A </a:t>
            </a:r>
            <a:r>
              <a:rPr lang="en-IE" sz="2000" b="1" dirty="0"/>
              <a:t>frame </a:t>
            </a:r>
            <a:r>
              <a:rPr lang="en-IE" sz="2000" dirty="0"/>
              <a:t>is a data-structure for representing a stereotyped situation.</a:t>
            </a:r>
            <a:endParaRPr lang="en-IE" sz="2000" dirty="0"/>
          </a:p>
          <a:p>
            <a:pPr lvl="1"/>
            <a:r>
              <a:rPr lang="en-IE" sz="1800" dirty="0"/>
              <a:t>E.g. being in a certain kind of living room, or going to a child's birthday party…</a:t>
            </a:r>
            <a:endParaRPr lang="en-IE" sz="1800" dirty="0"/>
          </a:p>
          <a:p>
            <a:pPr lvl="3"/>
            <a:endParaRPr lang="en-IE" sz="1500" dirty="0"/>
          </a:p>
          <a:p>
            <a:r>
              <a:rPr lang="en-IE" sz="2000" dirty="0"/>
              <a:t>Frames consist of slots which hold information:</a:t>
            </a:r>
            <a:endParaRPr lang="en-IE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E" sz="1800" b="0" i="0" dirty="0">
                <a:solidFill>
                  <a:srgbClr val="202122"/>
                </a:solidFill>
                <a:effectLst/>
              </a:rPr>
              <a:t>Facts or Data</a:t>
            </a:r>
            <a:endParaRPr lang="en-IE" sz="1800" b="0" i="0" dirty="0">
              <a:solidFill>
                <a:srgbClr val="202122"/>
              </a:solidFill>
              <a:effectLst/>
            </a:endParaRPr>
          </a:p>
          <a:p>
            <a:pPr marL="1017270" lvl="2" indent="-285750">
              <a:buFont typeface="Arial" panose="020B0604020202020204" pitchFamily="34" charset="0"/>
              <a:buChar char="•"/>
            </a:pPr>
            <a:r>
              <a:rPr lang="en-IE" sz="1600" b="0" i="0" dirty="0">
                <a:solidFill>
                  <a:srgbClr val="202122"/>
                </a:solidFill>
                <a:effectLst/>
              </a:rPr>
              <a:t>Values (called facets)</a:t>
            </a:r>
            <a:endParaRPr lang="en-IE" sz="1600" b="0" i="0" dirty="0">
              <a:solidFill>
                <a:srgbClr val="202122"/>
              </a:solidFill>
              <a:effectLst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E" sz="1800" b="0" i="0" dirty="0">
                <a:solidFill>
                  <a:srgbClr val="202122"/>
                </a:solidFill>
                <a:effectLst/>
              </a:rPr>
              <a:t>Procedures (also called procedural attachments)</a:t>
            </a:r>
            <a:endParaRPr lang="en-IE" sz="1800" b="0" i="0" dirty="0">
              <a:solidFill>
                <a:srgbClr val="202122"/>
              </a:solidFill>
              <a:effectLst/>
            </a:endParaRPr>
          </a:p>
          <a:p>
            <a:pPr marL="1017270" lvl="2" indent="-285750">
              <a:buFont typeface="Arial" panose="020B0604020202020204" pitchFamily="34" charset="0"/>
              <a:buChar char="•"/>
            </a:pPr>
            <a:r>
              <a:rPr lang="en-IE" sz="1600" b="0" i="0" dirty="0">
                <a:solidFill>
                  <a:srgbClr val="202122"/>
                </a:solidFill>
                <a:effectLst/>
              </a:rPr>
              <a:t>IF-NEEDED: deferred evaluation</a:t>
            </a:r>
            <a:endParaRPr lang="en-IE" sz="1600" b="0" i="0" dirty="0">
              <a:solidFill>
                <a:srgbClr val="202122"/>
              </a:solidFill>
              <a:effectLst/>
            </a:endParaRPr>
          </a:p>
          <a:p>
            <a:pPr marL="1017270" lvl="2" indent="-285750">
              <a:buFont typeface="Arial" panose="020B0604020202020204" pitchFamily="34" charset="0"/>
              <a:buChar char="•"/>
            </a:pPr>
            <a:r>
              <a:rPr lang="en-IE" sz="1600" b="0" i="0" dirty="0">
                <a:solidFill>
                  <a:srgbClr val="202122"/>
                </a:solidFill>
                <a:effectLst/>
              </a:rPr>
              <a:t>IF-ADDED: updates linked information</a:t>
            </a:r>
            <a:endParaRPr lang="en-IE" sz="1600" b="0" i="0" dirty="0">
              <a:solidFill>
                <a:srgbClr val="202122"/>
              </a:solidFill>
              <a:effectLst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E" sz="1800" b="0" i="0" dirty="0">
                <a:solidFill>
                  <a:srgbClr val="202122"/>
                </a:solidFill>
                <a:effectLst/>
              </a:rPr>
              <a:t>Default Values</a:t>
            </a:r>
            <a:endParaRPr lang="en-IE" sz="1800" b="0" i="0" dirty="0">
              <a:solidFill>
                <a:srgbClr val="202122"/>
              </a:solidFill>
              <a:effectLst/>
            </a:endParaRPr>
          </a:p>
          <a:p>
            <a:pPr marL="1017270" lvl="2" indent="-285750">
              <a:buFont typeface="Arial" panose="020B0604020202020204" pitchFamily="34" charset="0"/>
              <a:buChar char="•"/>
            </a:pPr>
            <a:r>
              <a:rPr lang="en-IE" sz="1600" b="0" i="0" dirty="0">
                <a:solidFill>
                  <a:srgbClr val="202122"/>
                </a:solidFill>
                <a:effectLst/>
              </a:rPr>
              <a:t>For Data</a:t>
            </a:r>
            <a:endParaRPr lang="en-IE" sz="1600" b="0" i="0" dirty="0">
              <a:solidFill>
                <a:srgbClr val="202122"/>
              </a:solidFill>
              <a:effectLst/>
            </a:endParaRPr>
          </a:p>
          <a:p>
            <a:pPr marL="1017270" lvl="2" indent="-285750">
              <a:buFont typeface="Arial" panose="020B0604020202020204" pitchFamily="34" charset="0"/>
              <a:buChar char="•"/>
            </a:pPr>
            <a:r>
              <a:rPr lang="en-IE" sz="1600" b="0" i="0" dirty="0">
                <a:solidFill>
                  <a:srgbClr val="202122"/>
                </a:solidFill>
                <a:effectLst/>
              </a:rPr>
              <a:t>For Procedures</a:t>
            </a:r>
            <a:endParaRPr lang="en-IE" sz="1600" b="0" i="0" dirty="0">
              <a:solidFill>
                <a:srgbClr val="202122"/>
              </a:solidFill>
              <a:effectLst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E" sz="1800" b="0" i="0" dirty="0">
                <a:solidFill>
                  <a:srgbClr val="202122"/>
                </a:solidFill>
                <a:effectLst/>
              </a:rPr>
              <a:t>Other Frames or Subframes</a:t>
            </a:r>
            <a:endParaRPr lang="en-IE" sz="1900" b="0" i="0" dirty="0">
              <a:solidFill>
                <a:srgbClr val="202122"/>
              </a:solidFill>
              <a:effectLst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34200" y="6307839"/>
            <a:ext cx="42354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200" dirty="0">
                <a:hlinkClick r:id="rId1"/>
              </a:rPr>
              <a:t>https://courses.media.mit.edu/2004spring/mas966/Minsky%201974%20Framework%20for%20knowledge.pdf</a:t>
            </a:r>
            <a:r>
              <a:rPr lang="en-IE" sz="1200" dirty="0"/>
              <a:t> </a:t>
            </a:r>
            <a:endParaRPr lang="en-IE" sz="1200" dirty="0"/>
          </a:p>
        </p:txBody>
      </p:sp>
      <p:pic>
        <p:nvPicPr>
          <p:cNvPr id="13" name="Picture 12" descr="A screenshot of a computer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286000"/>
            <a:ext cx="6630061" cy="4021839"/>
          </a:xfrm>
          <a:prstGeom prst="rect">
            <a:avLst/>
          </a:prstGeom>
        </p:spPr>
      </p:pic>
      <p:pic>
        <p:nvPicPr>
          <p:cNvPr id="9" name="Picture 8" descr="A screenshot of a document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417638"/>
            <a:ext cx="4235452" cy="487375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Graphs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“A knowledge graph is a </a:t>
            </a:r>
            <a:r>
              <a:rPr lang="en-US" sz="2000" b="1" dirty="0"/>
              <a:t>graph of data </a:t>
            </a:r>
            <a:r>
              <a:rPr lang="en-US" sz="2000" dirty="0"/>
              <a:t>intended to accumulate and convey </a:t>
            </a:r>
            <a:r>
              <a:rPr lang="en-US" sz="2000" b="1" dirty="0"/>
              <a:t>knowledge of the real world</a:t>
            </a:r>
            <a:r>
              <a:rPr lang="en-US" sz="2000" dirty="0"/>
              <a:t>, whose </a:t>
            </a:r>
            <a:r>
              <a:rPr lang="en-US" sz="2000" b="1" dirty="0"/>
              <a:t>nodes </a:t>
            </a:r>
            <a:r>
              <a:rPr lang="en-US" sz="2000" dirty="0"/>
              <a:t>represent </a:t>
            </a:r>
            <a:r>
              <a:rPr lang="en-US" sz="2000" b="1" dirty="0"/>
              <a:t>entities of interest </a:t>
            </a:r>
            <a:r>
              <a:rPr lang="en-US" sz="2000" dirty="0"/>
              <a:t>and whose </a:t>
            </a:r>
            <a:r>
              <a:rPr lang="en-US" sz="2000" b="1" dirty="0"/>
              <a:t>edges </a:t>
            </a:r>
            <a:r>
              <a:rPr lang="en-US" sz="2000" dirty="0"/>
              <a:t>represent </a:t>
            </a:r>
            <a:r>
              <a:rPr lang="en-US" sz="2000" b="1" dirty="0"/>
              <a:t>relations between these entities</a:t>
            </a:r>
            <a:r>
              <a:rPr lang="en-US" sz="2000" dirty="0"/>
              <a:t>” [Hogan et al., 2021].</a:t>
            </a:r>
            <a:endParaRPr lang="en-US" sz="2000" dirty="0"/>
          </a:p>
        </p:txBody>
      </p:sp>
      <p:pic>
        <p:nvPicPr>
          <p:cNvPr id="5" name="Picture 2" descr="book cover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8499" y="3200400"/>
            <a:ext cx="2169458" cy="268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460587" y="5888884"/>
            <a:ext cx="2018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hlinkClick r:id="rId2"/>
              </a:rPr>
              <a:t>http://kgbook.org/</a:t>
            </a:r>
            <a:r>
              <a:rPr lang="en-US" dirty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Graphs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“A knowledge graph is a </a:t>
            </a:r>
            <a:r>
              <a:rPr lang="en-US" sz="2000" b="1" dirty="0">
                <a:solidFill>
                  <a:schemeClr val="accent2"/>
                </a:solidFill>
              </a:rPr>
              <a:t>graph of data</a:t>
            </a:r>
            <a:r>
              <a:rPr lang="en-US" sz="2000" b="1" dirty="0"/>
              <a:t> </a:t>
            </a:r>
            <a:r>
              <a:rPr lang="en-US" sz="2000" dirty="0"/>
              <a:t>intended to accumulate and convey </a:t>
            </a:r>
            <a:r>
              <a:rPr lang="en-US" sz="2000" b="1" dirty="0">
                <a:solidFill>
                  <a:schemeClr val="accent1"/>
                </a:solidFill>
              </a:rPr>
              <a:t>knowledge of the real world</a:t>
            </a:r>
            <a:r>
              <a:rPr lang="en-US" sz="2000" dirty="0"/>
              <a:t>, whose </a:t>
            </a:r>
            <a:r>
              <a:rPr lang="en-US" sz="2000" b="1" dirty="0">
                <a:solidFill>
                  <a:schemeClr val="accent2"/>
                </a:solidFill>
              </a:rPr>
              <a:t>nodes</a:t>
            </a:r>
            <a:r>
              <a:rPr lang="en-US" sz="2000" b="1" dirty="0"/>
              <a:t> </a:t>
            </a:r>
            <a:r>
              <a:rPr lang="en-US" sz="2000" dirty="0"/>
              <a:t>represent </a:t>
            </a:r>
            <a:r>
              <a:rPr lang="en-US" sz="2000" b="1" dirty="0">
                <a:solidFill>
                  <a:schemeClr val="accent1"/>
                </a:solidFill>
              </a:rPr>
              <a:t>entities of interest</a:t>
            </a:r>
            <a:r>
              <a:rPr lang="en-US" sz="2000" b="1" dirty="0"/>
              <a:t> </a:t>
            </a:r>
            <a:r>
              <a:rPr lang="en-US" sz="2000" dirty="0"/>
              <a:t>and whose </a:t>
            </a:r>
            <a:r>
              <a:rPr lang="en-US" sz="2000" b="1" dirty="0">
                <a:solidFill>
                  <a:schemeClr val="accent2"/>
                </a:solidFill>
              </a:rPr>
              <a:t>edges</a:t>
            </a:r>
            <a:r>
              <a:rPr lang="en-US" sz="2000" b="1" dirty="0"/>
              <a:t> </a:t>
            </a:r>
            <a:r>
              <a:rPr lang="en-US" sz="2000" dirty="0"/>
              <a:t>represent </a:t>
            </a:r>
            <a:r>
              <a:rPr lang="en-US" sz="2000" b="1" dirty="0">
                <a:solidFill>
                  <a:schemeClr val="accent1"/>
                </a:solidFill>
              </a:rPr>
              <a:t>relations between these entities</a:t>
            </a:r>
            <a:r>
              <a:rPr lang="en-US" sz="2000" dirty="0"/>
              <a:t>” [Hogan et al., 2021].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809119" y="3352800"/>
            <a:ext cx="2942035" cy="1878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accent2"/>
                </a:solidFill>
              </a:rPr>
              <a:t>Syntax</a:t>
            </a:r>
            <a:endParaRPr lang="en-US" sz="2000" b="1" dirty="0">
              <a:solidFill>
                <a:schemeClr val="accent2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accent2"/>
                </a:solidFill>
              </a:rPr>
              <a:t>graph of data</a:t>
            </a:r>
            <a:endParaRPr lang="en-US" sz="2000" dirty="0">
              <a:solidFill>
                <a:schemeClr val="accent2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accent2"/>
                </a:solidFill>
              </a:rPr>
              <a:t>Nodes</a:t>
            </a:r>
            <a:endParaRPr lang="en-US" sz="2000" dirty="0">
              <a:solidFill>
                <a:schemeClr val="accent2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accent2"/>
                </a:solidFill>
              </a:rPr>
              <a:t>edges</a:t>
            </a: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84619" y="3354216"/>
            <a:ext cx="3789948" cy="1878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accent1"/>
                </a:solidFill>
              </a:rPr>
              <a:t>Semantics</a:t>
            </a:r>
            <a:endParaRPr lang="en-US" sz="2000" b="1" dirty="0">
              <a:solidFill>
                <a:schemeClr val="accent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accent1"/>
                </a:solidFill>
              </a:rPr>
              <a:t>knowledge of the real world</a:t>
            </a:r>
            <a:endParaRPr lang="en-US" sz="2000" dirty="0">
              <a:solidFill>
                <a:schemeClr val="accent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accent1"/>
                </a:solidFill>
              </a:rPr>
              <a:t>entities of interest</a:t>
            </a:r>
            <a:endParaRPr lang="en-US" sz="2000" dirty="0">
              <a:solidFill>
                <a:schemeClr val="accent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accent1"/>
                </a:solidFill>
              </a:rPr>
              <a:t>relations between entities</a:t>
            </a:r>
            <a:endParaRPr lang="en-US" sz="2000" dirty="0">
              <a:solidFill>
                <a:schemeClr val="accent1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094870" y="3850110"/>
            <a:ext cx="6136105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284620" y="3418386"/>
            <a:ext cx="0" cy="1658942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5" name="Picture 2" descr="book cover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8499" y="3200400"/>
            <a:ext cx="2169458" cy="268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460587" y="5888884"/>
            <a:ext cx="2018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hlinkClick r:id="rId2"/>
              </a:rPr>
              <a:t>http://kgbook.org/</a:t>
            </a:r>
            <a:r>
              <a:rPr lang="en-US" dirty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Knowledge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10210800" cy="4873752"/>
          </a:xfrm>
        </p:spPr>
        <p:txBody>
          <a:bodyPr>
            <a:normAutofit lnSpcReduction="10000"/>
          </a:bodyPr>
          <a:lstStyle/>
          <a:p>
            <a:r>
              <a:rPr lang="en-US" sz="2100" b="1" dirty="0"/>
              <a:t>Declarative Knowledge</a:t>
            </a:r>
            <a:r>
              <a:rPr lang="en-US" sz="2100" dirty="0"/>
              <a:t>: How to represent what we know?</a:t>
            </a:r>
            <a:endParaRPr lang="en-US" sz="2100" dirty="0"/>
          </a:p>
          <a:p>
            <a:pPr lvl="1"/>
            <a:r>
              <a:rPr lang="en-US" sz="1800" dirty="0"/>
              <a:t>e.g. facts, concepts, objects, databases, …</a:t>
            </a:r>
            <a:endParaRPr lang="en-US" sz="1800" dirty="0"/>
          </a:p>
          <a:p>
            <a:pPr lvl="1"/>
            <a:endParaRPr lang="en-US" sz="1800" dirty="0"/>
          </a:p>
          <a:p>
            <a:r>
              <a:rPr lang="en-US" sz="2100" b="1" dirty="0"/>
              <a:t>Procedural Knowledge</a:t>
            </a:r>
            <a:r>
              <a:rPr lang="en-US" sz="2100" dirty="0"/>
              <a:t>: How to do stuff?</a:t>
            </a:r>
            <a:endParaRPr lang="en-US" sz="2100" dirty="0">
              <a:sym typeface="Wingdings" panose="05000000000000000000" pitchFamily="2" charset="2"/>
            </a:endParaRPr>
          </a:p>
          <a:p>
            <a:pPr lvl="1"/>
            <a:r>
              <a:rPr lang="en-US" sz="1800" dirty="0">
                <a:sym typeface="Wingdings" panose="05000000000000000000" pitchFamily="2" charset="2"/>
              </a:rPr>
              <a:t>e.g. rules, strategies, procedures, …</a:t>
            </a:r>
            <a:endParaRPr lang="en-US" sz="1800" i="1" dirty="0">
              <a:sym typeface="Wingdings" panose="05000000000000000000" pitchFamily="2" charset="2"/>
            </a:endParaRPr>
          </a:p>
          <a:p>
            <a:pPr lvl="1"/>
            <a:endParaRPr lang="en-US" sz="1800" i="1" dirty="0"/>
          </a:p>
          <a:p>
            <a:r>
              <a:rPr lang="en-US" sz="2100" b="1" dirty="0"/>
              <a:t>Meta-Knowledge</a:t>
            </a:r>
            <a:r>
              <a:rPr lang="en-US" sz="2100" dirty="0"/>
              <a:t>: Knowledge about Knowledge</a:t>
            </a:r>
            <a:endParaRPr lang="en-US" sz="2100" dirty="0"/>
          </a:p>
          <a:p>
            <a:pPr lvl="1"/>
            <a:r>
              <a:rPr lang="en-US" dirty="0"/>
              <a:t>e.g. planning, modelling, tagging, …</a:t>
            </a:r>
            <a:endParaRPr lang="en-US" dirty="0"/>
          </a:p>
          <a:p>
            <a:pPr lvl="1"/>
            <a:endParaRPr lang="en-US" sz="1800" i="1" dirty="0"/>
          </a:p>
          <a:p>
            <a:r>
              <a:rPr lang="en-US" sz="2100" b="1" dirty="0"/>
              <a:t>Heuristic Knowledge</a:t>
            </a:r>
            <a:r>
              <a:rPr lang="en-US" sz="2100" dirty="0"/>
              <a:t>: Applied knowledge that is good but not guaranteed</a:t>
            </a:r>
            <a:endParaRPr lang="en-US" sz="2100" dirty="0"/>
          </a:p>
          <a:p>
            <a:pPr lvl="1"/>
            <a:r>
              <a:rPr lang="en-US" sz="1800" dirty="0"/>
              <a:t>e.g. rules of thumb, insights, …</a:t>
            </a:r>
            <a:endParaRPr lang="en-US" sz="1800" dirty="0"/>
          </a:p>
          <a:p>
            <a:pPr lvl="1"/>
            <a:endParaRPr lang="en-US" sz="1800" i="1" dirty="0"/>
          </a:p>
          <a:p>
            <a:r>
              <a:rPr lang="en-US" sz="2100" b="1" dirty="0"/>
              <a:t>Structural Knowledge</a:t>
            </a:r>
            <a:r>
              <a:rPr lang="en-US" sz="2100" dirty="0"/>
              <a:t>: How to integrate / interrelate knowledge</a:t>
            </a:r>
            <a:endParaRPr lang="en-US" sz="2100" dirty="0"/>
          </a:p>
          <a:p>
            <a:pPr lvl="1"/>
            <a:r>
              <a:rPr lang="en-US" sz="1800" dirty="0"/>
              <a:t>e.g. kind of, part of, …</a:t>
            </a:r>
            <a:endParaRPr lang="en-US" sz="18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Models for Knowledge Graphs</a:t>
            </a:r>
            <a:endParaRPr lang="en-US" dirty="0"/>
          </a:p>
        </p:txBody>
      </p:sp>
      <p:pic>
        <p:nvPicPr>
          <p:cNvPr id="12" name="Content Placeholder 11" descr="A diagram of a company&#10;&#10;Description automatically generated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38200" y="1923127"/>
            <a:ext cx="5181600" cy="1783829"/>
          </a:xfrm>
        </p:spPr>
      </p:pic>
      <p:pic>
        <p:nvPicPr>
          <p:cNvPr id="10" name="Content Placeholder 4" descr="A diagram of a property graph&#10;&#10;Description automatically generated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450678"/>
            <a:ext cx="5181600" cy="2728727"/>
          </a:xfrm>
        </p:spPr>
      </p:pic>
      <p:sp>
        <p:nvSpPr>
          <p:cNvPr id="13" name="TextBox 12"/>
          <p:cNvSpPr txBox="1"/>
          <p:nvPr/>
        </p:nvSpPr>
        <p:spPr>
          <a:xfrm>
            <a:off x="7673546" y="3756454"/>
            <a:ext cx="205122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Property Graph</a:t>
            </a:r>
            <a:endParaRPr lang="en-US" sz="16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1334529" y="3756454"/>
            <a:ext cx="418894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Directed Edge Labelled Multigraph</a:t>
            </a:r>
            <a:endParaRPr lang="en-US" sz="1600" b="1" dirty="0"/>
          </a:p>
        </p:txBody>
      </p:sp>
      <p:sp>
        <p:nvSpPr>
          <p:cNvPr id="2" name="Text Box 1"/>
          <p:cNvSpPr txBox="1"/>
          <p:nvPr/>
        </p:nvSpPr>
        <p:spPr>
          <a:xfrm>
            <a:off x="2098675" y="50158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it-IT" altLang="en-US"/>
              <a:t>this is defined by your eyes</a:t>
            </a:r>
            <a:endParaRPr lang="it-IT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Models for Knowledge Graphs</a:t>
            </a:r>
            <a:endParaRPr lang="en-US" dirty="0"/>
          </a:p>
        </p:txBody>
      </p:sp>
      <p:pic>
        <p:nvPicPr>
          <p:cNvPr id="12" name="Content Placeholder 11" descr="A diagram of a company&#10;&#10;Description automatically generated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38200" y="1923127"/>
            <a:ext cx="5181600" cy="1783829"/>
          </a:xfrm>
        </p:spPr>
      </p:pic>
      <p:pic>
        <p:nvPicPr>
          <p:cNvPr id="10" name="Content Placeholder 4" descr="A diagram of a property graph&#10;&#10;Description automatically generated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450678"/>
            <a:ext cx="5181600" cy="2728727"/>
          </a:xfrm>
        </p:spPr>
      </p:pic>
      <p:sp>
        <p:nvSpPr>
          <p:cNvPr id="13" name="TextBox 12"/>
          <p:cNvSpPr txBox="1"/>
          <p:nvPr/>
        </p:nvSpPr>
        <p:spPr>
          <a:xfrm>
            <a:off x="7673546" y="3756454"/>
            <a:ext cx="205122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Property Graph</a:t>
            </a:r>
            <a:endParaRPr lang="en-US" sz="16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1334529" y="3756454"/>
            <a:ext cx="418894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Directed Edge Labelled Multigraph</a:t>
            </a:r>
            <a:endParaRPr lang="en-US" sz="1600" b="1" dirty="0"/>
          </a:p>
        </p:txBody>
      </p:sp>
      <p:sp>
        <p:nvSpPr>
          <p:cNvPr id="4" name="Rounded Rectangle 3"/>
          <p:cNvSpPr/>
          <p:nvPr/>
        </p:nvSpPr>
        <p:spPr>
          <a:xfrm>
            <a:off x="2205680" y="4345292"/>
            <a:ext cx="2446638" cy="58076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more </a:t>
            </a:r>
            <a:r>
              <a:rPr lang="en-US" sz="2000" b="1" dirty="0"/>
              <a:t>minimal</a:t>
            </a:r>
            <a:r>
              <a:rPr lang="en-US" dirty="0"/>
              <a:t> model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7539681" y="4345292"/>
            <a:ext cx="2446638" cy="58076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more </a:t>
            </a:r>
            <a:r>
              <a:rPr lang="en-US" sz="2000" b="1" dirty="0"/>
              <a:t>flexible</a:t>
            </a:r>
            <a:r>
              <a:rPr lang="en-US" dirty="0"/>
              <a:t> model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39152" y="5300138"/>
            <a:ext cx="10029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Property graphs</a:t>
            </a:r>
            <a:r>
              <a:rPr lang="en-US" dirty="0"/>
              <a:t> can be converted to/from </a:t>
            </a:r>
            <a:r>
              <a:rPr lang="en-US" b="1" dirty="0"/>
              <a:t>directed edge-labelled multigraphs</a:t>
            </a:r>
            <a:r>
              <a:rPr lang="en-US" dirty="0"/>
              <a:t> [Angles et al., 2019].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6019800" y="1655805"/>
            <a:ext cx="5825194" cy="3611348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Description Framework (RDF) Graphs</a:t>
            </a:r>
            <a:endParaRPr lang="en-US" dirty="0"/>
          </a:p>
        </p:txBody>
      </p:sp>
      <p:pic>
        <p:nvPicPr>
          <p:cNvPr id="12" name="Content Placeholder 11" descr="A diagram of a company&#10;&#10;Description automatically generated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38200" y="1923127"/>
            <a:ext cx="5181600" cy="1783829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57554" y="1825625"/>
            <a:ext cx="5487440" cy="361134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prefix : &lt;http://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example.org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&lt;http://www.w3.org/1999/02/22-rdf-syntax-ns#&gt;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:LA380 :company :LATAM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:mode :Flight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:from :Santiago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:to :Arica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:LA381 :company :LATAM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:mode :Flight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:from :Arica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:to :Santiago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:Santiago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CapitalCity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-33.45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:long -70.66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:Arica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PortCity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-18.48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IE" sz="1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:long -70.33 .</a:t>
            </a:r>
            <a:endParaRPr lang="en-IE" sz="12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401432" y="1421027"/>
            <a:ext cx="1902941" cy="40459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RDF Graph (Turtle Syntax)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195905" y="3979425"/>
            <a:ext cx="590009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Resource Description Framework (RDF)</a:t>
            </a:r>
            <a:r>
              <a:rPr lang="en-US" sz="1600" dirty="0"/>
              <a:t> is a standardized data model based on </a:t>
            </a:r>
            <a:r>
              <a:rPr lang="en-US" sz="1600" b="1" dirty="0"/>
              <a:t>directed edge-labelled multigraphs</a:t>
            </a:r>
            <a:r>
              <a:rPr lang="en-US" sz="1600" dirty="0"/>
              <a:t>.</a:t>
            </a:r>
            <a:endParaRPr lang="en-US" sz="1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6019800" y="1655805"/>
            <a:ext cx="5825194" cy="3611348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Description Framework (RDF) Graphs</a:t>
            </a:r>
            <a:endParaRPr lang="en-US" dirty="0"/>
          </a:p>
        </p:txBody>
      </p:sp>
      <p:pic>
        <p:nvPicPr>
          <p:cNvPr id="12" name="Content Placeholder 11" descr="A diagram of a company&#10;&#10;Description automatically generated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38200" y="1923127"/>
            <a:ext cx="5181600" cy="1783829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57554" y="1825625"/>
            <a:ext cx="5487440" cy="361134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prefix : &lt;http://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example.org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&lt;http://www.w3.org/1999/02/22-rdf-syntax-ns#&gt;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:LA380 :company :LATAM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:mode :Flight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:from :Santiago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:to :Arica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:LA381 :company :LATAM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:mode :Flight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:from :Arica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:to :Santiago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:Santiago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CapitalCity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-33.45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:long -70.66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:Arica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PortCity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-18.48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IE" sz="1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:long -70.33 .</a:t>
            </a:r>
            <a:endParaRPr lang="en-IE" sz="12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401432" y="1421027"/>
            <a:ext cx="1902941" cy="40459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RDF Graph (Turtle Syntax)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195905" y="3979425"/>
            <a:ext cx="590009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Resource Description Framework (RDF)</a:t>
            </a:r>
            <a:r>
              <a:rPr lang="en-US" sz="1600" dirty="0"/>
              <a:t> is a standardized data model based on </a:t>
            </a:r>
            <a:r>
              <a:rPr lang="en-US" sz="1600" b="1" dirty="0"/>
              <a:t>directed edge-labelled multigraphs</a:t>
            </a:r>
            <a:r>
              <a:rPr lang="en-US" sz="1600" dirty="0"/>
              <a:t>.</a:t>
            </a:r>
            <a:endParaRPr lang="en-US" sz="1600" dirty="0"/>
          </a:p>
        </p:txBody>
      </p:sp>
      <p:sp>
        <p:nvSpPr>
          <p:cNvPr id="2" name="TextBox 1"/>
          <p:cNvSpPr txBox="1"/>
          <p:nvPr/>
        </p:nvSpPr>
        <p:spPr>
          <a:xfrm>
            <a:off x="195905" y="4790182"/>
            <a:ext cx="567174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An RDF Graph is a set of </a:t>
            </a:r>
            <a:r>
              <a:rPr lang="en-US" sz="1600" b="1" dirty="0"/>
              <a:t>triples</a:t>
            </a:r>
            <a:r>
              <a:rPr lang="en-US" sz="1600" dirty="0"/>
              <a:t>: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subjects</a:t>
            </a:r>
            <a:r>
              <a:rPr lang="en-US" sz="1600" dirty="0"/>
              <a:t> are URIs or blank nodes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predicates</a:t>
            </a:r>
            <a:r>
              <a:rPr lang="en-US" sz="1600" dirty="0"/>
              <a:t> are URIs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objects</a:t>
            </a:r>
            <a:r>
              <a:rPr lang="en-US" sz="1600" dirty="0"/>
              <a:t> are URIs, blank nodes, or literals (typed values)</a:t>
            </a:r>
            <a:endParaRPr lang="en-US" sz="16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6019800" y="1655805"/>
            <a:ext cx="5825194" cy="3611348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Description Framework (RDF) Graphs</a:t>
            </a:r>
            <a:endParaRPr lang="en-US" dirty="0"/>
          </a:p>
        </p:txBody>
      </p:sp>
      <p:pic>
        <p:nvPicPr>
          <p:cNvPr id="12" name="Content Placeholder 11" descr="A diagram of a company&#10;&#10;Description automatically generated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38200" y="1923127"/>
            <a:ext cx="5181600" cy="1783829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57554" y="1825625"/>
            <a:ext cx="5487440" cy="361134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prefix : &lt;http://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example.org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&lt;http://www.w3.org/1999/02/22-rdf-syntax-ns#&gt;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:LA380 :company :LATAM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:mode :Flight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:from :Santiago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:to :Arica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:LA381 :company :LATAM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:mode :Flight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:from :Arica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:to :Santiago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:Santiago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CapitalCity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-33.45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:long -70.66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:Arica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PortCity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-18.48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IE" sz="1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:long -70.33 .</a:t>
            </a:r>
            <a:endParaRPr lang="en-IE" sz="12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401432" y="1421027"/>
            <a:ext cx="1902941" cy="40459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RDF Graph (Turtle Syntax)</a:t>
            </a:r>
            <a:endParaRPr lang="en-US" sz="12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6019800" y="1923127"/>
            <a:ext cx="516924" cy="4123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68115" y="1650658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subject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5905" y="3979425"/>
            <a:ext cx="590009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Resource Description Framework (RDF)</a:t>
            </a:r>
            <a:r>
              <a:rPr lang="en-US" sz="1600" dirty="0"/>
              <a:t> is a standardized data model based on </a:t>
            </a:r>
            <a:r>
              <a:rPr lang="en-US" sz="1600" b="1" dirty="0"/>
              <a:t>directed edge-labelled multigraphs</a:t>
            </a:r>
            <a:r>
              <a:rPr lang="en-US" sz="1600" dirty="0"/>
              <a:t>.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95905" y="4790182"/>
            <a:ext cx="567174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An RDF Graph is a set of </a:t>
            </a:r>
            <a:r>
              <a:rPr lang="en-US" sz="1600" b="1" dirty="0"/>
              <a:t>triples</a:t>
            </a:r>
            <a:r>
              <a:rPr lang="en-US" sz="1600" dirty="0"/>
              <a:t>: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subjects</a:t>
            </a:r>
            <a:r>
              <a:rPr lang="en-US" sz="1600" dirty="0"/>
              <a:t> are URIs or blank nodes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predicates</a:t>
            </a:r>
            <a:r>
              <a:rPr lang="en-US" sz="1600" dirty="0"/>
              <a:t> are URIs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objects</a:t>
            </a:r>
            <a:r>
              <a:rPr lang="en-US" sz="1600" dirty="0"/>
              <a:t> are URIs, blank nodes, or literals (typed values)</a:t>
            </a:r>
            <a:endParaRPr lang="en-US" sz="16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6019800" y="1655805"/>
            <a:ext cx="5825194" cy="3611348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Description Framework (RDF) Graphs</a:t>
            </a:r>
            <a:endParaRPr lang="en-US" dirty="0"/>
          </a:p>
        </p:txBody>
      </p:sp>
      <p:pic>
        <p:nvPicPr>
          <p:cNvPr id="12" name="Content Placeholder 11" descr="A diagram of a company&#10;&#10;Description automatically generated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38200" y="1923127"/>
            <a:ext cx="5181600" cy="1783829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57554" y="1825625"/>
            <a:ext cx="5487440" cy="361134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prefix : &lt;http://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example.org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&lt;http://www.w3.org/1999/02/22-rdf-syntax-ns#&gt;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:LA380 :company :LATAM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:mode :Flight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:from :Santiago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:to :Arica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:LA381 :company :LATAM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:mode :Flight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:from :Arica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:to :Santiago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:Santiago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CapitalCity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-33.45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:long -70.66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:Arica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PortCity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-18.48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IE" sz="1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:long -70.33 .</a:t>
            </a:r>
            <a:endParaRPr lang="en-IE" sz="12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401432" y="1421027"/>
            <a:ext cx="1902941" cy="40459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RDF Graph (Turtle Syntax)</a:t>
            </a:r>
            <a:endParaRPr lang="en-US" sz="12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6019800" y="1923127"/>
            <a:ext cx="516924" cy="4123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68115" y="1650658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subject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7488195" y="1590847"/>
            <a:ext cx="0" cy="74458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911362" y="1253153"/>
            <a:ext cx="1153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predicate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5905" y="3979425"/>
            <a:ext cx="590009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Resource Description Framework (RDF)</a:t>
            </a:r>
            <a:r>
              <a:rPr lang="en-US" sz="1600" dirty="0"/>
              <a:t> is a standardized data model based on </a:t>
            </a:r>
            <a:r>
              <a:rPr lang="en-US" sz="1600" b="1" dirty="0"/>
              <a:t>directed edge-labelled multigraphs</a:t>
            </a:r>
            <a:r>
              <a:rPr lang="en-US" sz="1600" dirty="0"/>
              <a:t>.</a:t>
            </a:r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195905" y="4790182"/>
            <a:ext cx="567174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An RDF Graph is a set of </a:t>
            </a:r>
            <a:r>
              <a:rPr lang="en-US" sz="1600" b="1" dirty="0"/>
              <a:t>triples</a:t>
            </a:r>
            <a:r>
              <a:rPr lang="en-US" sz="1600" dirty="0"/>
              <a:t>: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subjects</a:t>
            </a:r>
            <a:r>
              <a:rPr lang="en-US" sz="1600" dirty="0"/>
              <a:t> are URIs or blank nodes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predicates</a:t>
            </a:r>
            <a:r>
              <a:rPr lang="en-US" sz="1600" dirty="0"/>
              <a:t> are URIs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objects</a:t>
            </a:r>
            <a:r>
              <a:rPr lang="en-US" sz="1600" dirty="0"/>
              <a:t> are URIs, blank nodes, or literals (typed values)</a:t>
            </a:r>
            <a:endParaRPr lang="en-US" sz="1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6019800" y="1655805"/>
            <a:ext cx="5825194" cy="3611348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Description Framework (RDF) Graphs</a:t>
            </a:r>
            <a:endParaRPr lang="en-US" dirty="0"/>
          </a:p>
        </p:txBody>
      </p:sp>
      <p:pic>
        <p:nvPicPr>
          <p:cNvPr id="12" name="Content Placeholder 11" descr="A diagram of a company&#10;&#10;Description automatically generated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38200" y="1923127"/>
            <a:ext cx="5181600" cy="1783829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57554" y="1825625"/>
            <a:ext cx="5487440" cy="361134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prefix : &lt;http://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example.org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&lt;http://www.w3.org/1999/02/22-rdf-syntax-ns#&gt;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:LA380 :company :LATAM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:mode :Flight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:from :Santiago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:to :Arica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:LA381 :company :LATAM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:mode :Flight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:from :Arica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:to :Santiago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:Santiago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CapitalCity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-33.45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:long -70.66 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:Arica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PortCity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-18.48 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IE" sz="1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:long -70.33 .</a:t>
            </a:r>
            <a:endParaRPr lang="en-IE" sz="12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401432" y="1421027"/>
            <a:ext cx="1902941" cy="40459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RDF Graph (Turtle Syntax)</a:t>
            </a:r>
            <a:endParaRPr lang="en-US" sz="12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6019800" y="1923127"/>
            <a:ext cx="516924" cy="4123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68115" y="1650658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subject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7488195" y="1590847"/>
            <a:ext cx="0" cy="74458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911362" y="1253153"/>
            <a:ext cx="1153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predicate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8508473" y="2478504"/>
            <a:ext cx="892959" cy="20291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401432" y="2530070"/>
            <a:ext cx="7521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object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738924" y="5343846"/>
            <a:ext cx="44320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NOTE: In first-order logic, a </a:t>
            </a:r>
            <a:r>
              <a:rPr lang="en-US" sz="1600" b="1" dirty="0"/>
              <a:t>triple</a:t>
            </a:r>
            <a:r>
              <a:rPr lang="en-US" sz="1600" dirty="0"/>
              <a:t> is just a</a:t>
            </a:r>
            <a:endParaRPr lang="en-US" sz="1600" dirty="0"/>
          </a:p>
          <a:p>
            <a:r>
              <a:rPr lang="en-US" sz="1600" dirty="0"/>
              <a:t>binary predicate: </a:t>
            </a:r>
            <a:r>
              <a:rPr lang="en-US" sz="1600" i="1" dirty="0"/>
              <a:t>predicate(subject, object)</a:t>
            </a:r>
            <a:endParaRPr lang="en-US" sz="1600" i="1" dirty="0"/>
          </a:p>
        </p:txBody>
      </p:sp>
      <p:sp>
        <p:nvSpPr>
          <p:cNvPr id="11" name="TextBox 10"/>
          <p:cNvSpPr txBox="1"/>
          <p:nvPr/>
        </p:nvSpPr>
        <p:spPr>
          <a:xfrm>
            <a:off x="195905" y="3979425"/>
            <a:ext cx="590009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Resource Description Framework (RDF)</a:t>
            </a:r>
            <a:r>
              <a:rPr lang="en-US" sz="1600" dirty="0"/>
              <a:t> is a standardized data model based on </a:t>
            </a:r>
            <a:r>
              <a:rPr lang="en-US" sz="1600" b="1" dirty="0"/>
              <a:t>directed edge-labelled multigraphs</a:t>
            </a:r>
            <a:r>
              <a:rPr lang="en-US" sz="1600" dirty="0"/>
              <a:t>.</a:t>
            </a:r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195905" y="4790182"/>
            <a:ext cx="567174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An RDF Graph is a set of </a:t>
            </a:r>
            <a:r>
              <a:rPr lang="en-US" sz="1600" b="1" dirty="0"/>
              <a:t>triples</a:t>
            </a:r>
            <a:r>
              <a:rPr lang="en-US" sz="1600" dirty="0"/>
              <a:t>: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subjects</a:t>
            </a:r>
            <a:r>
              <a:rPr lang="en-US" sz="1600" dirty="0"/>
              <a:t> are URIs or blank nodes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predicates</a:t>
            </a:r>
            <a:r>
              <a:rPr lang="en-US" sz="1600" dirty="0"/>
              <a:t> are URIs</a:t>
            </a:r>
            <a:endParaRPr lang="en-US" sz="1600" dirty="0"/>
          </a:p>
          <a:p>
            <a:r>
              <a:rPr lang="en-US" sz="1600" dirty="0"/>
              <a:t>- </a:t>
            </a:r>
            <a:r>
              <a:rPr lang="en-US" sz="1600" b="1" dirty="0"/>
              <a:t>objects</a:t>
            </a:r>
            <a:r>
              <a:rPr lang="en-US" sz="1600" dirty="0"/>
              <a:t> are URIs, blank nodes, or literals (typed values)</a:t>
            </a:r>
            <a:endParaRPr lang="en-US" sz="1600" dirty="0"/>
          </a:p>
        </p:txBody>
      </p:sp>
      <p:sp>
        <p:nvSpPr>
          <p:cNvPr id="2" name="Text Box 1"/>
          <p:cNvSpPr txBox="1"/>
          <p:nvPr/>
        </p:nvSpPr>
        <p:spPr>
          <a:xfrm>
            <a:off x="6392545" y="622300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it-IT" altLang="en-US"/>
              <a:t>everything here is url apart the numbers</a:t>
            </a:r>
            <a:endParaRPr lang="it-IT" altLang="en-US"/>
          </a:p>
        </p:txBody>
      </p:sp>
      <p:sp>
        <p:nvSpPr>
          <p:cNvPr id="14" name="Text Box 13"/>
          <p:cNvSpPr txBox="1"/>
          <p:nvPr/>
        </p:nvSpPr>
        <p:spPr>
          <a:xfrm>
            <a:off x="598805" y="6018530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it-IT" altLang="en-US"/>
              <a:t>each node is a web resource wich when queried (http get request) return a rdf style document</a:t>
            </a:r>
            <a:endParaRPr lang="it-IT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/>
          <a:lstStyle/>
          <a:p>
            <a:r>
              <a:rPr lang="en-IE" dirty="0"/>
              <a:t>Expert Systems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>
            <a:normAutofit/>
          </a:bodyPr>
          <a:lstStyle/>
          <a:p>
            <a:r>
              <a:rPr lang="en-IE" sz="2000" dirty="0"/>
              <a:t>Expert Systems focus on procedural knowledge</a:t>
            </a:r>
            <a:endParaRPr lang="en-IE" sz="2000" dirty="0"/>
          </a:p>
          <a:p>
            <a:pPr lvl="1"/>
            <a:r>
              <a:rPr lang="en-IE" sz="1800" dirty="0"/>
              <a:t>Rules describe how new knowledge can be inferred from existing knowledge.</a:t>
            </a:r>
            <a:endParaRPr lang="en-IE" sz="1800" dirty="0"/>
          </a:p>
          <a:p>
            <a:pPr lvl="1"/>
            <a:r>
              <a:rPr lang="en-IE" sz="1800" dirty="0"/>
              <a:t>Certainty Factors can be used where there is uncertainty (e.g. medical diagnosis)</a:t>
            </a:r>
            <a:endParaRPr lang="en-IE" sz="1800" dirty="0"/>
          </a:p>
          <a:p>
            <a:pPr lvl="2"/>
            <a:endParaRPr lang="en-IE" sz="1500" dirty="0"/>
          </a:p>
          <a:p>
            <a:r>
              <a:rPr lang="en-IE" sz="2100" dirty="0"/>
              <a:t>Knowledge is encoded declaratively </a:t>
            </a:r>
            <a:br>
              <a:rPr lang="en-IE" sz="2100" dirty="0"/>
            </a:br>
            <a:r>
              <a:rPr lang="en-IE" sz="2100" dirty="0"/>
              <a:t>as propositions (facts) that can be</a:t>
            </a:r>
            <a:br>
              <a:rPr lang="en-IE" sz="2100" dirty="0"/>
            </a:br>
            <a:r>
              <a:rPr lang="en-IE" sz="2100" dirty="0"/>
              <a:t>true or false.</a:t>
            </a:r>
            <a:endParaRPr lang="en-IE" sz="2100" dirty="0"/>
          </a:p>
          <a:p>
            <a:endParaRPr lang="en-IE" sz="2100" dirty="0"/>
          </a:p>
          <a:p>
            <a:pPr lvl="3"/>
            <a:endParaRPr lang="en-IE" sz="1600" dirty="0"/>
          </a:p>
        </p:txBody>
      </p:sp>
      <p:sp>
        <p:nvSpPr>
          <p:cNvPr id="6" name="Rounded Rectangle 5"/>
          <p:cNvSpPr/>
          <p:nvPr/>
        </p:nvSpPr>
        <p:spPr>
          <a:xfrm>
            <a:off x="5042053" y="3809873"/>
            <a:ext cx="1981200" cy="266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Database</a:t>
            </a:r>
            <a:endParaRPr lang="en-GB" dirty="0"/>
          </a:p>
        </p:txBody>
      </p:sp>
      <p:sp>
        <p:nvSpPr>
          <p:cNvPr id="7" name="Rounded Rectangle 6"/>
          <p:cNvSpPr/>
          <p:nvPr/>
        </p:nvSpPr>
        <p:spPr>
          <a:xfrm>
            <a:off x="10223653" y="3809873"/>
            <a:ext cx="1371600" cy="266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Rule base</a:t>
            </a:r>
            <a:endParaRPr lang="en-GB" dirty="0"/>
          </a:p>
        </p:txBody>
      </p:sp>
      <p:sp>
        <p:nvSpPr>
          <p:cNvPr id="8" name="24-Point Star 2"/>
          <p:cNvSpPr/>
          <p:nvPr/>
        </p:nvSpPr>
        <p:spPr>
          <a:xfrm>
            <a:off x="7556653" y="4114673"/>
            <a:ext cx="2057400" cy="1978152"/>
          </a:xfrm>
          <a:prstGeom prst="star24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/>
              <a:t>Inference</a:t>
            </a:r>
            <a:endParaRPr lang="en-GB" sz="1600" dirty="0"/>
          </a:p>
          <a:p>
            <a:pPr algn="ctr"/>
            <a:r>
              <a:rPr lang="en-GB" sz="1600" dirty="0"/>
              <a:t>Engine</a:t>
            </a:r>
            <a:endParaRPr lang="en-GB" sz="1600" dirty="0"/>
          </a:p>
        </p:txBody>
      </p:sp>
      <p:sp>
        <p:nvSpPr>
          <p:cNvPr id="10" name="Right Arrow 9"/>
          <p:cNvSpPr/>
          <p:nvPr/>
        </p:nvSpPr>
        <p:spPr>
          <a:xfrm>
            <a:off x="7175653" y="4340225"/>
            <a:ext cx="457200" cy="30480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ight Arrow 11"/>
          <p:cNvSpPr/>
          <p:nvPr/>
        </p:nvSpPr>
        <p:spPr>
          <a:xfrm flipH="1">
            <a:off x="9604909" y="4340225"/>
            <a:ext cx="457200" cy="30480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ight Arrow 12"/>
          <p:cNvSpPr/>
          <p:nvPr/>
        </p:nvSpPr>
        <p:spPr>
          <a:xfrm flipH="1">
            <a:off x="7175653" y="5635625"/>
            <a:ext cx="457200" cy="3048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Curved Down Arrow 13"/>
          <p:cNvSpPr/>
          <p:nvPr/>
        </p:nvSpPr>
        <p:spPr>
          <a:xfrm>
            <a:off x="7899553" y="3460877"/>
            <a:ext cx="1371600" cy="688848"/>
          </a:xfrm>
          <a:prstGeom prst="curved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627497" y="3079877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Execution Loop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914400" y="4114800"/>
            <a:ext cx="411227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E" sz="2000" i="1" dirty="0"/>
              <a:t>Expert systems start with some </a:t>
            </a:r>
            <a:br>
              <a:rPr lang="en-IE" sz="2000" i="1" dirty="0"/>
            </a:br>
            <a:r>
              <a:rPr lang="en-IE" sz="2000" b="1" i="1" dirty="0"/>
              <a:t>initial state </a:t>
            </a:r>
            <a:r>
              <a:rPr lang="en-IE" sz="2000" i="1" dirty="0"/>
              <a:t>relating to a </a:t>
            </a:r>
            <a:br>
              <a:rPr lang="en-IE" sz="2000" i="1" dirty="0"/>
            </a:br>
            <a:r>
              <a:rPr lang="en-IE" sz="2000" i="1" dirty="0"/>
              <a:t>problem domain which they </a:t>
            </a:r>
            <a:br>
              <a:rPr lang="en-IE" sz="2000" i="1" dirty="0"/>
            </a:br>
            <a:r>
              <a:rPr lang="en-IE" sz="2000" i="1" dirty="0"/>
              <a:t>combine with </a:t>
            </a:r>
            <a:r>
              <a:rPr lang="en-IE" sz="2000" b="1" i="1" dirty="0"/>
              <a:t>general rules </a:t>
            </a:r>
            <a:br>
              <a:rPr lang="en-IE" sz="2000" b="1" i="1" dirty="0"/>
            </a:br>
            <a:r>
              <a:rPr lang="en-IE" sz="2000" i="1" dirty="0"/>
              <a:t>about how </a:t>
            </a:r>
            <a:r>
              <a:rPr lang="en-IE" sz="2000" b="1" i="1" dirty="0"/>
              <a:t>additional state </a:t>
            </a:r>
            <a:br>
              <a:rPr lang="en-IE" sz="2000" b="1" i="1" dirty="0"/>
            </a:br>
            <a:r>
              <a:rPr lang="en-IE" sz="2000" i="1" dirty="0"/>
              <a:t>information can be derived from </a:t>
            </a:r>
            <a:br>
              <a:rPr lang="en-IE" sz="2000" i="1" dirty="0"/>
            </a:br>
            <a:r>
              <a:rPr lang="en-IE" sz="2000" i="1" dirty="0"/>
              <a:t>the current state.</a:t>
            </a:r>
            <a:endParaRPr lang="en-IE" sz="2000" i="1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Early Successes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/>
          <a:lstStyle/>
          <a:p>
            <a:r>
              <a:rPr lang="en-IE" dirty="0"/>
              <a:t>Expert Systems: </a:t>
            </a:r>
            <a:r>
              <a:rPr lang="en-IE" dirty="0" err="1"/>
              <a:t>Shrdlu</a:t>
            </a:r>
            <a:r>
              <a:rPr lang="en-IE" dirty="0"/>
              <a:t> 1968-70</a:t>
            </a:r>
            <a:br>
              <a:rPr lang="en-IE" dirty="0"/>
            </a:br>
            <a:r>
              <a:rPr lang="en-IE" sz="1800" dirty="0"/>
              <a:t>(CMU/RAND Corp)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10287000" cy="4873625"/>
          </a:xfrm>
        </p:spPr>
        <p:txBody>
          <a:bodyPr>
            <a:normAutofit lnSpcReduction="10000"/>
          </a:bodyPr>
          <a:lstStyle/>
          <a:p>
            <a:r>
              <a:rPr lang="en-IE" dirty="0"/>
              <a:t>A program that understands a subset of English and can manipulate some wooden blocks.</a:t>
            </a:r>
            <a:endParaRPr lang="en-IE" dirty="0"/>
          </a:p>
          <a:p>
            <a:pPr lvl="1"/>
            <a:r>
              <a:rPr lang="en-IE" dirty="0"/>
              <a:t>Implemented using Micro Planner (Carl Hewitt, 1969) &amp; Lisp (McCarthy, 1958)</a:t>
            </a:r>
            <a:endParaRPr lang="en-IE" dirty="0"/>
          </a:p>
          <a:p>
            <a:pPr lvl="1"/>
            <a:r>
              <a:rPr lang="en-IE" dirty="0"/>
              <a:t>Micro Planner (precursor to </a:t>
            </a:r>
            <a:r>
              <a:rPr lang="en-IE" dirty="0" err="1"/>
              <a:t>Prolog</a:t>
            </a:r>
            <a:r>
              <a:rPr lang="en-IE" dirty="0"/>
              <a:t>) provided a logical reasoning engine based on Resolution (Robinson, 1965)</a:t>
            </a:r>
            <a:endParaRPr lang="en-IE" dirty="0"/>
          </a:p>
          <a:p>
            <a:pPr lvl="1"/>
            <a:r>
              <a:rPr lang="en-IE" dirty="0"/>
              <a:t>Lisp provided support for procedural code.</a:t>
            </a:r>
            <a:endParaRPr lang="en-IE" dirty="0"/>
          </a:p>
          <a:p>
            <a:pPr lvl="1"/>
            <a:r>
              <a:rPr lang="en-IE" i="1" dirty="0"/>
              <a:t>Led by Terry Winograd (Co-author of PageRank with Page &amp; Brin)</a:t>
            </a:r>
            <a:endParaRPr lang="en-IE" i="1" dirty="0"/>
          </a:p>
          <a:p>
            <a:pPr lvl="1"/>
            <a:endParaRPr lang="en-IE" dirty="0"/>
          </a:p>
          <a:p>
            <a:r>
              <a:rPr lang="en-IE" dirty="0"/>
              <a:t>Users interact with </a:t>
            </a:r>
            <a:r>
              <a:rPr lang="en-IE" dirty="0" err="1"/>
              <a:t>Shrdlu</a:t>
            </a:r>
            <a:r>
              <a:rPr lang="en-IE" dirty="0"/>
              <a:t> via a command line.</a:t>
            </a:r>
            <a:endParaRPr lang="en-IE" dirty="0"/>
          </a:p>
          <a:p>
            <a:pPr lvl="1"/>
            <a:r>
              <a:rPr lang="en-IE" dirty="0" err="1"/>
              <a:t>Shrdlu</a:t>
            </a:r>
            <a:r>
              <a:rPr lang="en-IE" dirty="0"/>
              <a:t> parses the user input and responds appropriately.</a:t>
            </a:r>
            <a:endParaRPr lang="en-IE" dirty="0"/>
          </a:p>
          <a:p>
            <a:pPr lvl="1"/>
            <a:r>
              <a:rPr lang="en-IE" dirty="0"/>
              <a:t>This can involve manipulating the blocks or responding to some user query…</a:t>
            </a:r>
            <a:endParaRPr lang="en-IE" dirty="0"/>
          </a:p>
          <a:p>
            <a:endParaRPr lang="en-IE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4800" y="524742"/>
            <a:ext cx="5281533" cy="980448"/>
          </a:xfrm>
        </p:spPr>
        <p:txBody>
          <a:bodyPr wrap="square" lIns="0" tIns="0" rIns="0" bIns="0" anchor="b">
            <a:normAutofit/>
          </a:bodyPr>
          <a:lstStyle/>
          <a:p>
            <a:pPr algn="l"/>
            <a:r>
              <a:rPr lang="en-US" spc="0" dirty="0">
                <a:sym typeface="+mn-ea"/>
              </a:rPr>
              <a:t>Types of Knowledge</a:t>
            </a:r>
            <a:endParaRPr lang="en-US" spc="0" dirty="0">
              <a:sym typeface="+mn-ea"/>
            </a:endParaRPr>
          </a:p>
        </p:txBody>
      </p:sp>
      <p:sp>
        <p:nvSpPr>
          <p:cNvPr id="11" name="椭圆 10"/>
          <p:cNvSpPr/>
          <p:nvPr>
            <p:custDataLst>
              <p:tags r:id="rId2"/>
            </p:custDataLst>
          </p:nvPr>
        </p:nvSpPr>
        <p:spPr>
          <a:xfrm>
            <a:off x="8441699" y="530206"/>
            <a:ext cx="1871225" cy="1871225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任意多边形: 形状 2"/>
          <p:cNvSpPr/>
          <p:nvPr>
            <p:custDataLst>
              <p:tags r:id="rId3"/>
            </p:custDataLst>
          </p:nvPr>
        </p:nvSpPr>
        <p:spPr>
          <a:xfrm>
            <a:off x="10228793" y="-3888"/>
            <a:ext cx="1830008" cy="884407"/>
          </a:xfrm>
          <a:custGeom>
            <a:avLst/>
            <a:gdLst>
              <a:gd name="connsiteX0" fmla="*/ 0 w 1830008"/>
              <a:gd name="connsiteY0" fmla="*/ 0 h 884407"/>
              <a:gd name="connsiteX1" fmla="*/ 1830008 w 1830008"/>
              <a:gd name="connsiteY1" fmla="*/ 0 h 884407"/>
              <a:gd name="connsiteX2" fmla="*/ 1826903 w 1830008"/>
              <a:gd name="connsiteY2" fmla="*/ 61496 h 884407"/>
              <a:gd name="connsiteX3" fmla="*/ 915004 w 1830008"/>
              <a:gd name="connsiteY3" fmla="*/ 884407 h 884407"/>
              <a:gd name="connsiteX4" fmla="*/ 3105 w 1830008"/>
              <a:gd name="connsiteY4" fmla="*/ 61496 h 884407"/>
              <a:gd name="connsiteX5" fmla="*/ 0 w 1830008"/>
              <a:gd name="connsiteY5" fmla="*/ 0 h 88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0008" h="884407">
                <a:moveTo>
                  <a:pt x="0" y="0"/>
                </a:moveTo>
                <a:lnTo>
                  <a:pt x="1830008" y="0"/>
                </a:lnTo>
                <a:lnTo>
                  <a:pt x="1826903" y="61496"/>
                </a:lnTo>
                <a:cubicBezTo>
                  <a:pt x="1779962" y="523713"/>
                  <a:pt x="1389605" y="884407"/>
                  <a:pt x="915004" y="884407"/>
                </a:cubicBezTo>
                <a:cubicBezTo>
                  <a:pt x="440403" y="884407"/>
                  <a:pt x="50046" y="523713"/>
                  <a:pt x="3105" y="6149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5" name="任意多边形: 形状 14"/>
          <p:cNvSpPr/>
          <p:nvPr>
            <p:custDataLst>
              <p:tags r:id="rId4"/>
            </p:custDataLst>
          </p:nvPr>
        </p:nvSpPr>
        <p:spPr>
          <a:xfrm>
            <a:off x="5519420" y="5098415"/>
            <a:ext cx="3309620" cy="1759585"/>
          </a:xfrm>
          <a:custGeom>
            <a:avLst/>
            <a:gdLst>
              <a:gd name="connsiteX0" fmla="*/ 1772998 w 3545996"/>
              <a:gd name="connsiteY0" fmla="*/ 0 h 1920395"/>
              <a:gd name="connsiteX1" fmla="*/ 3545996 w 3545996"/>
              <a:gd name="connsiteY1" fmla="*/ 1772998 h 1920395"/>
              <a:gd name="connsiteX2" fmla="*/ 3538553 w 3545996"/>
              <a:gd name="connsiteY2" fmla="*/ 1920395 h 1920395"/>
              <a:gd name="connsiteX3" fmla="*/ 7443 w 3545996"/>
              <a:gd name="connsiteY3" fmla="*/ 1920395 h 1920395"/>
              <a:gd name="connsiteX4" fmla="*/ 0 w 3545996"/>
              <a:gd name="connsiteY4" fmla="*/ 1772998 h 1920395"/>
              <a:gd name="connsiteX5" fmla="*/ 1772998 w 3545996"/>
              <a:gd name="connsiteY5" fmla="*/ 0 h 1920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5996" h="1920395">
                <a:moveTo>
                  <a:pt x="1772998" y="0"/>
                </a:moveTo>
                <a:cubicBezTo>
                  <a:pt x="2752198" y="0"/>
                  <a:pt x="3545996" y="793798"/>
                  <a:pt x="3545996" y="1772998"/>
                </a:cubicBezTo>
                <a:lnTo>
                  <a:pt x="3538553" y="1920395"/>
                </a:lnTo>
                <a:lnTo>
                  <a:pt x="7443" y="1920395"/>
                </a:lnTo>
                <a:lnTo>
                  <a:pt x="0" y="1772998"/>
                </a:lnTo>
                <a:cubicBezTo>
                  <a:pt x="0" y="793798"/>
                  <a:pt x="793798" y="0"/>
                  <a:pt x="1772998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9" name="任意多边形: 形状 18"/>
          <p:cNvSpPr/>
          <p:nvPr>
            <p:custDataLst>
              <p:tags r:id="rId5"/>
            </p:custDataLst>
          </p:nvPr>
        </p:nvSpPr>
        <p:spPr>
          <a:xfrm>
            <a:off x="62542" y="1"/>
            <a:ext cx="1169874" cy="778919"/>
          </a:xfrm>
          <a:custGeom>
            <a:avLst/>
            <a:gdLst>
              <a:gd name="connsiteX0" fmla="*/ 35505 w 1169874"/>
              <a:gd name="connsiteY0" fmla="*/ 0 h 778919"/>
              <a:gd name="connsiteX1" fmla="*/ 1134369 w 1169874"/>
              <a:gd name="connsiteY1" fmla="*/ 0 h 778919"/>
              <a:gd name="connsiteX2" fmla="*/ 1157990 w 1169874"/>
              <a:gd name="connsiteY2" fmla="*/ 76097 h 778919"/>
              <a:gd name="connsiteX3" fmla="*/ 1169874 w 1169874"/>
              <a:gd name="connsiteY3" fmla="*/ 193982 h 778919"/>
              <a:gd name="connsiteX4" fmla="*/ 584937 w 1169874"/>
              <a:gd name="connsiteY4" fmla="*/ 778919 h 778919"/>
              <a:gd name="connsiteX5" fmla="*/ 0 w 1169874"/>
              <a:gd name="connsiteY5" fmla="*/ 193982 h 778919"/>
              <a:gd name="connsiteX6" fmla="*/ 11884 w 1169874"/>
              <a:gd name="connsiteY6" fmla="*/ 76097 h 778919"/>
              <a:gd name="connsiteX7" fmla="*/ 35505 w 1169874"/>
              <a:gd name="connsiteY7" fmla="*/ 0 h 778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874" h="778919">
                <a:moveTo>
                  <a:pt x="35505" y="0"/>
                </a:moveTo>
                <a:lnTo>
                  <a:pt x="1134369" y="0"/>
                </a:lnTo>
                <a:lnTo>
                  <a:pt x="1157990" y="76097"/>
                </a:lnTo>
                <a:cubicBezTo>
                  <a:pt x="1165782" y="114175"/>
                  <a:pt x="1169874" y="153601"/>
                  <a:pt x="1169874" y="193982"/>
                </a:cubicBezTo>
                <a:cubicBezTo>
                  <a:pt x="1169874" y="517034"/>
                  <a:pt x="907989" y="778919"/>
                  <a:pt x="584937" y="778919"/>
                </a:cubicBezTo>
                <a:cubicBezTo>
                  <a:pt x="261885" y="778919"/>
                  <a:pt x="0" y="517034"/>
                  <a:pt x="0" y="193982"/>
                </a:cubicBezTo>
                <a:cubicBezTo>
                  <a:pt x="0" y="153601"/>
                  <a:pt x="4092" y="114175"/>
                  <a:pt x="11884" y="76097"/>
                </a:cubicBezTo>
                <a:lnTo>
                  <a:pt x="35505" y="0"/>
                </a:lnTo>
                <a:close/>
              </a:path>
            </a:pathLst>
          </a:custGeom>
          <a:solidFill>
            <a:schemeClr val="tx1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" b="157"/>
          <a:stretch>
            <a:fillRect/>
          </a:stretch>
        </p:blipFill>
        <p:spPr>
          <a:xfrm>
            <a:off x="6215143" y="513580"/>
            <a:ext cx="5410888" cy="5393938"/>
          </a:xfrm>
          <a:custGeom>
            <a:avLst/>
            <a:gdLst>
              <a:gd name="connsiteX0" fmla="*/ 989815 w 5410888"/>
              <a:gd name="connsiteY0" fmla="*/ 0 h 5393938"/>
              <a:gd name="connsiteX1" fmla="*/ 1974519 w 5410888"/>
              <a:gd name="connsiteY1" fmla="*/ 888612 h 5393938"/>
              <a:gd name="connsiteX2" fmla="*/ 1979442 w 5410888"/>
              <a:gd name="connsiteY2" fmla="*/ 986104 h 5393938"/>
              <a:gd name="connsiteX3" fmla="*/ 1980571 w 5410888"/>
              <a:gd name="connsiteY3" fmla="*/ 985995 h 5393938"/>
              <a:gd name="connsiteX4" fmla="*/ 1985485 w 5410888"/>
              <a:gd name="connsiteY4" fmla="*/ 1083303 h 5393938"/>
              <a:gd name="connsiteX5" fmla="*/ 3113630 w 5410888"/>
              <a:gd name="connsiteY5" fmla="*/ 2101358 h 5393938"/>
              <a:gd name="connsiteX6" fmla="*/ 3229575 w 5410888"/>
              <a:gd name="connsiteY6" fmla="*/ 2095503 h 5393938"/>
              <a:gd name="connsiteX7" fmla="*/ 3269085 w 5410888"/>
              <a:gd name="connsiteY7" fmla="*/ 2089473 h 5393938"/>
              <a:gd name="connsiteX8" fmla="*/ 3272119 w 5410888"/>
              <a:gd name="connsiteY8" fmla="*/ 2092831 h 5393938"/>
              <a:gd name="connsiteX9" fmla="*/ 3389084 w 5410888"/>
              <a:gd name="connsiteY9" fmla="*/ 2062756 h 5393938"/>
              <a:gd name="connsiteX10" fmla="*/ 3728204 w 5410888"/>
              <a:gd name="connsiteY10" fmla="*/ 2028570 h 5393938"/>
              <a:gd name="connsiteX11" fmla="*/ 5410888 w 5410888"/>
              <a:gd name="connsiteY11" fmla="*/ 3711254 h 5393938"/>
              <a:gd name="connsiteX12" fmla="*/ 3728204 w 5410888"/>
              <a:gd name="connsiteY12" fmla="*/ 5393938 h 5393938"/>
              <a:gd name="connsiteX13" fmla="*/ 2045520 w 5410888"/>
              <a:gd name="connsiteY13" fmla="*/ 3711254 h 5393938"/>
              <a:gd name="connsiteX14" fmla="*/ 2079706 w 5410888"/>
              <a:gd name="connsiteY14" fmla="*/ 3372135 h 5393938"/>
              <a:gd name="connsiteX15" fmla="*/ 2088475 w 5410888"/>
              <a:gd name="connsiteY15" fmla="*/ 3338034 h 5393938"/>
              <a:gd name="connsiteX16" fmla="*/ 2100768 w 5410888"/>
              <a:gd name="connsiteY16" fmla="*/ 3175552 h 5393938"/>
              <a:gd name="connsiteX17" fmla="*/ 1022845 w 5410888"/>
              <a:gd name="connsiteY17" fmla="*/ 1981065 h 5393938"/>
              <a:gd name="connsiteX18" fmla="*/ 992119 w 5410888"/>
              <a:gd name="connsiteY18" fmla="*/ 1979514 h 5393938"/>
              <a:gd name="connsiteX19" fmla="*/ 989815 w 5410888"/>
              <a:gd name="connsiteY19" fmla="*/ 1979630 h 5393938"/>
              <a:gd name="connsiteX20" fmla="*/ 0 w 5410888"/>
              <a:gd name="connsiteY20" fmla="*/ 989815 h 5393938"/>
              <a:gd name="connsiteX21" fmla="*/ 989815 w 5410888"/>
              <a:gd name="connsiteY21" fmla="*/ 0 h 539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410888" h="5393938">
                <a:moveTo>
                  <a:pt x="989815" y="0"/>
                </a:moveTo>
                <a:cubicBezTo>
                  <a:pt x="1502309" y="0"/>
                  <a:pt x="1923831" y="389492"/>
                  <a:pt x="1974519" y="888612"/>
                </a:cubicBezTo>
                <a:lnTo>
                  <a:pt x="1979442" y="986104"/>
                </a:lnTo>
                <a:lnTo>
                  <a:pt x="1980571" y="985995"/>
                </a:lnTo>
                <a:lnTo>
                  <a:pt x="1985485" y="1083303"/>
                </a:lnTo>
                <a:cubicBezTo>
                  <a:pt x="2043557" y="1655129"/>
                  <a:pt x="2526482" y="2101358"/>
                  <a:pt x="3113630" y="2101358"/>
                </a:cubicBezTo>
                <a:cubicBezTo>
                  <a:pt x="3152773" y="2101358"/>
                  <a:pt x="3191453" y="2099375"/>
                  <a:pt x="3229575" y="2095503"/>
                </a:cubicBezTo>
                <a:lnTo>
                  <a:pt x="3269085" y="2089473"/>
                </a:lnTo>
                <a:lnTo>
                  <a:pt x="3272119" y="2092831"/>
                </a:lnTo>
                <a:lnTo>
                  <a:pt x="3389084" y="2062756"/>
                </a:lnTo>
                <a:cubicBezTo>
                  <a:pt x="3498623" y="2040341"/>
                  <a:pt x="3612039" y="2028570"/>
                  <a:pt x="3728204" y="2028570"/>
                </a:cubicBezTo>
                <a:cubicBezTo>
                  <a:pt x="4657525" y="2028570"/>
                  <a:pt x="5410888" y="2781933"/>
                  <a:pt x="5410888" y="3711254"/>
                </a:cubicBezTo>
                <a:cubicBezTo>
                  <a:pt x="5410888" y="4640575"/>
                  <a:pt x="4657525" y="5393938"/>
                  <a:pt x="3728204" y="5393938"/>
                </a:cubicBezTo>
                <a:cubicBezTo>
                  <a:pt x="2798883" y="5393938"/>
                  <a:pt x="2045520" y="4640575"/>
                  <a:pt x="2045520" y="3711254"/>
                </a:cubicBezTo>
                <a:cubicBezTo>
                  <a:pt x="2045520" y="3595089"/>
                  <a:pt x="2057292" y="3481673"/>
                  <a:pt x="2079706" y="3372135"/>
                </a:cubicBezTo>
                <a:lnTo>
                  <a:pt x="2088475" y="3338034"/>
                </a:lnTo>
                <a:lnTo>
                  <a:pt x="2100768" y="3175552"/>
                </a:lnTo>
                <a:cubicBezTo>
                  <a:pt x="2100768" y="2553876"/>
                  <a:pt x="1628299" y="2042552"/>
                  <a:pt x="1022845" y="1981065"/>
                </a:cubicBezTo>
                <a:lnTo>
                  <a:pt x="992119" y="1979514"/>
                </a:lnTo>
                <a:lnTo>
                  <a:pt x="989815" y="1979630"/>
                </a:lnTo>
                <a:cubicBezTo>
                  <a:pt x="443155" y="1979630"/>
                  <a:pt x="0" y="1536475"/>
                  <a:pt x="0" y="989815"/>
                </a:cubicBezTo>
                <a:cubicBezTo>
                  <a:pt x="0" y="443155"/>
                  <a:pt x="443155" y="0"/>
                  <a:pt x="989815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矩形 3"/>
          <p:cNvSpPr/>
          <p:nvPr>
            <p:custDataLst>
              <p:tags r:id="rId8"/>
            </p:custDataLst>
          </p:nvPr>
        </p:nvSpPr>
        <p:spPr>
          <a:xfrm>
            <a:off x="691860" y="4006258"/>
            <a:ext cx="5261716" cy="852615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Meta-Knowledge: Knowledge about Knowledge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9" name="矩形 8"/>
          <p:cNvSpPr/>
          <p:nvPr>
            <p:custDataLst>
              <p:tags r:id="rId9"/>
            </p:custDataLst>
          </p:nvPr>
        </p:nvSpPr>
        <p:spPr>
          <a:xfrm>
            <a:off x="691860" y="2894362"/>
            <a:ext cx="5261716" cy="852615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Procedural Knowledge: How to do stuff?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0" name="矩形 9"/>
          <p:cNvSpPr/>
          <p:nvPr>
            <p:custDataLst>
              <p:tags r:id="rId10"/>
            </p:custDataLst>
          </p:nvPr>
        </p:nvSpPr>
        <p:spPr>
          <a:xfrm>
            <a:off x="691860" y="5118789"/>
            <a:ext cx="5261716" cy="852615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Heuristic Knowledge: Applied knowledge that is good but not guaranteed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2" name="矩形 11"/>
          <p:cNvSpPr/>
          <p:nvPr>
            <p:custDataLst>
              <p:tags r:id="rId11"/>
            </p:custDataLst>
          </p:nvPr>
        </p:nvSpPr>
        <p:spPr>
          <a:xfrm>
            <a:off x="691860" y="1782465"/>
            <a:ext cx="5261716" cy="852615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Declarative Knowledge: How to represent what we know?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0322560" y="43307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</p:spTree>
    <p:custDataLst>
      <p:tags r:id="rId12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Expert Systems: </a:t>
            </a:r>
            <a:r>
              <a:rPr lang="en-IE" dirty="0" err="1"/>
              <a:t>Shrdlu</a:t>
            </a:r>
            <a:r>
              <a:rPr lang="en-IE" dirty="0"/>
              <a:t> 1968-70</a:t>
            </a:r>
            <a:br>
              <a:rPr lang="en-IE" dirty="0"/>
            </a:br>
            <a:r>
              <a:rPr lang="en-IE" sz="1800" dirty="0"/>
              <a:t>(CMU/RAND Corp)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IE" sz="1600" b="1" dirty="0"/>
              <a:t>Person</a:t>
            </a:r>
            <a:r>
              <a:rPr lang="en-IE" sz="1600" dirty="0"/>
              <a:t>: Pick up a big red block.</a:t>
            </a:r>
            <a:endParaRPr lang="en-IE" sz="1600" dirty="0"/>
          </a:p>
          <a:p>
            <a:r>
              <a:rPr lang="en-IE" sz="1600" b="1" dirty="0"/>
              <a:t>Computer</a:t>
            </a:r>
            <a:r>
              <a:rPr lang="en-IE" sz="1600" dirty="0"/>
              <a:t>: OK.</a:t>
            </a:r>
            <a:endParaRPr lang="en-IE" sz="1600" dirty="0"/>
          </a:p>
          <a:p>
            <a:r>
              <a:rPr lang="en-IE" sz="1600" b="1" dirty="0"/>
              <a:t>Person</a:t>
            </a:r>
            <a:r>
              <a:rPr lang="en-IE" sz="1600" dirty="0"/>
              <a:t>: Grasp the pyramid.</a:t>
            </a:r>
            <a:endParaRPr lang="en-IE" sz="1600" dirty="0"/>
          </a:p>
          <a:p>
            <a:r>
              <a:rPr lang="en-IE" sz="1600" b="1" dirty="0"/>
              <a:t>Computer</a:t>
            </a:r>
            <a:r>
              <a:rPr lang="en-IE" sz="1600" dirty="0"/>
              <a:t>: I don't understand which pyramid you mean.</a:t>
            </a:r>
            <a:endParaRPr lang="en-IE" sz="1600" dirty="0"/>
          </a:p>
          <a:p>
            <a:r>
              <a:rPr lang="en-IE" sz="1600" b="1" dirty="0"/>
              <a:t>Person</a:t>
            </a:r>
            <a:r>
              <a:rPr lang="en-IE" sz="1600" dirty="0"/>
              <a:t> (changing their mind): Find a block which is taller than the one you are holding and put it into the box.</a:t>
            </a:r>
            <a:endParaRPr lang="en-IE" sz="1600" dirty="0"/>
          </a:p>
          <a:p>
            <a:r>
              <a:rPr lang="en-IE" sz="1600" b="1" dirty="0"/>
              <a:t>Computer</a:t>
            </a:r>
            <a:r>
              <a:rPr lang="en-IE" sz="1600" dirty="0"/>
              <a:t>: By "it", I assume you mean the block which is taller than the one I am holding.</a:t>
            </a:r>
            <a:endParaRPr lang="en-IE" sz="1600" dirty="0"/>
          </a:p>
          <a:p>
            <a:r>
              <a:rPr lang="en-IE" sz="1600" b="1" dirty="0"/>
              <a:t>Computer</a:t>
            </a:r>
            <a:r>
              <a:rPr lang="en-IE" sz="1600" dirty="0"/>
              <a:t>: OK.</a:t>
            </a:r>
            <a:endParaRPr lang="en-IE" sz="1600" dirty="0"/>
          </a:p>
          <a:p>
            <a:r>
              <a:rPr lang="en-IE" sz="1600" b="1" dirty="0"/>
              <a:t>Person</a:t>
            </a:r>
            <a:r>
              <a:rPr lang="en-IE" sz="1600" dirty="0"/>
              <a:t>: What does the box contain?</a:t>
            </a:r>
            <a:endParaRPr lang="en-IE" sz="1600" dirty="0"/>
          </a:p>
          <a:p>
            <a:r>
              <a:rPr lang="en-IE" sz="1600" b="1" dirty="0"/>
              <a:t>Computer</a:t>
            </a:r>
            <a:r>
              <a:rPr lang="en-IE" sz="1600" dirty="0"/>
              <a:t>: The blue pyramid and the blue block.</a:t>
            </a:r>
            <a:endParaRPr lang="en-IE" sz="1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/>
        <p:txBody>
          <a:bodyPr>
            <a:normAutofit/>
          </a:bodyPr>
          <a:lstStyle/>
          <a:p>
            <a:r>
              <a:rPr lang="en-IE" sz="1600" b="1" dirty="0"/>
              <a:t>Person</a:t>
            </a:r>
            <a:r>
              <a:rPr lang="en-IE" sz="1600" dirty="0"/>
              <a:t>: What is the pyramid supported by?</a:t>
            </a:r>
            <a:endParaRPr lang="en-IE" sz="1600" dirty="0"/>
          </a:p>
          <a:p>
            <a:r>
              <a:rPr lang="en-IE" sz="1600" b="1" dirty="0"/>
              <a:t>Computer</a:t>
            </a:r>
            <a:r>
              <a:rPr lang="en-IE" sz="1600" dirty="0"/>
              <a:t>: The box.</a:t>
            </a:r>
            <a:endParaRPr lang="en-IE" sz="1600" dirty="0"/>
          </a:p>
          <a:p>
            <a:r>
              <a:rPr lang="en-IE" sz="1600" b="1" dirty="0"/>
              <a:t>Person</a:t>
            </a:r>
            <a:r>
              <a:rPr lang="en-IE" sz="1600" dirty="0"/>
              <a:t>: How many blocks are not in the box?</a:t>
            </a:r>
            <a:endParaRPr lang="en-IE" sz="1600" dirty="0"/>
          </a:p>
          <a:p>
            <a:r>
              <a:rPr lang="en-IE" sz="1600" b="1" dirty="0"/>
              <a:t>Computer</a:t>
            </a:r>
            <a:r>
              <a:rPr lang="en-IE" sz="1600" dirty="0"/>
              <a:t>: Four of them.</a:t>
            </a:r>
            <a:endParaRPr lang="en-IE" sz="1600" dirty="0"/>
          </a:p>
          <a:p>
            <a:r>
              <a:rPr lang="en-IE" sz="1600" b="1" dirty="0"/>
              <a:t>Person</a:t>
            </a:r>
            <a:r>
              <a:rPr lang="en-IE" sz="1600" dirty="0"/>
              <a:t>: Is at least one of them narrower than the one which I told you to pick up?</a:t>
            </a:r>
            <a:endParaRPr lang="en-IE" sz="1600" dirty="0"/>
          </a:p>
          <a:p>
            <a:r>
              <a:rPr lang="en-IE" sz="1600" b="1" dirty="0"/>
              <a:t>Computer</a:t>
            </a:r>
            <a:r>
              <a:rPr lang="en-IE" sz="1600" dirty="0"/>
              <a:t>: Yes, the red cube.</a:t>
            </a:r>
            <a:endParaRPr lang="en-IE" sz="1600" dirty="0"/>
          </a:p>
          <a:p>
            <a:endParaRPr lang="en-IE" sz="1600" dirty="0"/>
          </a:p>
        </p:txBody>
      </p:sp>
      <p:sp>
        <p:nvSpPr>
          <p:cNvPr id="5" name="Rectangle 4"/>
          <p:cNvSpPr/>
          <p:nvPr/>
        </p:nvSpPr>
        <p:spPr>
          <a:xfrm>
            <a:off x="740664" y="6046985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400" dirty="0">
                <a:hlinkClick r:id="rId1"/>
              </a:rPr>
              <a:t>https://www.youtube.com/watch?v=bo4RvYJYOzI</a:t>
            </a:r>
            <a:r>
              <a:rPr lang="en-US" sz="1400" dirty="0"/>
              <a:t> </a:t>
            </a:r>
            <a:endParaRPr lang="en-US" sz="1400" dirty="0"/>
          </a:p>
        </p:txBody>
      </p:sp>
      <p:pic>
        <p:nvPicPr>
          <p:cNvPr id="6" name="Online Media 5" descr="SHRDLU in Action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48400" y="3798064"/>
            <a:ext cx="3962400" cy="2971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/>
          <a:lstStyle/>
          <a:p>
            <a:r>
              <a:rPr lang="en-US" dirty="0" err="1"/>
              <a:t>Shakey</a:t>
            </a:r>
            <a:r>
              <a:rPr lang="en-US" dirty="0"/>
              <a:t>: 1966-72</a:t>
            </a:r>
            <a:br>
              <a:rPr lang="en-US" dirty="0"/>
            </a:br>
            <a:r>
              <a:rPr lang="en-US" dirty="0"/>
              <a:t>(SRI – Stanford Research Institute)</a:t>
            </a:r>
            <a:endParaRPr lang="en-I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>
            <a:normAutofit/>
          </a:bodyPr>
          <a:lstStyle/>
          <a:p>
            <a:r>
              <a:rPr lang="en-US" sz="2000" dirty="0"/>
              <a:t>First fully embodied AI Robot</a:t>
            </a:r>
            <a:endParaRPr lang="en-US" sz="2000" dirty="0"/>
          </a:p>
          <a:p>
            <a:pPr lvl="1"/>
            <a:r>
              <a:rPr lang="en-US" sz="1800" dirty="0"/>
              <a:t>Funded by ARPA</a:t>
            </a:r>
            <a:endParaRPr lang="en-US" sz="1800" dirty="0"/>
          </a:p>
          <a:p>
            <a:pPr lvl="1"/>
            <a:r>
              <a:rPr lang="en-US" sz="1800" dirty="0"/>
              <a:t>Team led by Charles Rosen</a:t>
            </a:r>
            <a:endParaRPr lang="en-US" sz="1800" dirty="0"/>
          </a:p>
          <a:p>
            <a:pPr lvl="1"/>
            <a:r>
              <a:rPr lang="en-US" sz="1800" dirty="0"/>
              <a:t>Project focused on “mobile automaton”</a:t>
            </a:r>
            <a:endParaRPr lang="en-US" sz="1800" dirty="0"/>
          </a:p>
          <a:p>
            <a:pPr lvl="2"/>
            <a:endParaRPr lang="en-US" sz="1600" dirty="0"/>
          </a:p>
          <a:p>
            <a:r>
              <a:rPr lang="en-US" sz="2000" dirty="0"/>
              <a:t>Named after the way it moves</a:t>
            </a:r>
            <a:endParaRPr lang="en-US" sz="2000" dirty="0"/>
          </a:p>
          <a:p>
            <a:pPr lvl="2"/>
            <a:endParaRPr lang="en-US" sz="1600" dirty="0"/>
          </a:p>
          <a:p>
            <a:r>
              <a:rPr lang="en-US" sz="2000" dirty="0"/>
              <a:t>Key Contributions:</a:t>
            </a:r>
            <a:endParaRPr lang="en-US" sz="2000" dirty="0"/>
          </a:p>
          <a:p>
            <a:pPr lvl="1"/>
            <a:r>
              <a:rPr lang="en-US" sz="1800" dirty="0"/>
              <a:t>1st Layered architecture (the basis of modern robotics)</a:t>
            </a:r>
            <a:endParaRPr lang="en-US" sz="1800" dirty="0"/>
          </a:p>
          <a:p>
            <a:pPr lvl="1"/>
            <a:r>
              <a:rPr lang="en-US" sz="1800" dirty="0"/>
              <a:t>1st Line/Edge Detection Algorithm</a:t>
            </a:r>
            <a:endParaRPr lang="en-US" sz="1800" dirty="0"/>
          </a:p>
          <a:p>
            <a:pPr lvl="1"/>
            <a:r>
              <a:rPr lang="en-US" sz="1800" dirty="0"/>
              <a:t>STRIPS: </a:t>
            </a:r>
            <a:r>
              <a:rPr lang="en-US" sz="1800" dirty="0" err="1"/>
              <a:t>STanford</a:t>
            </a:r>
            <a:r>
              <a:rPr lang="en-US" sz="1800" dirty="0"/>
              <a:t> Research Institute Problem Solver (Planner)</a:t>
            </a:r>
            <a:endParaRPr lang="en-US" sz="1800" dirty="0"/>
          </a:p>
          <a:p>
            <a:pPr lvl="1"/>
            <a:r>
              <a:rPr lang="en-US" sz="1800" dirty="0"/>
              <a:t>A* Search Algorithm (Heuristic Dijkstra Shortest Path)</a:t>
            </a:r>
            <a:endParaRPr lang="en-US" sz="1800" dirty="0"/>
          </a:p>
          <a:p>
            <a:pPr lvl="2"/>
            <a:endParaRPr lang="en-US" sz="1600" dirty="0"/>
          </a:p>
          <a:p>
            <a:r>
              <a:rPr lang="en-US" sz="2000" dirty="0"/>
              <a:t>Receiver of the Prestigious IEEE Milestone Award, 2017</a:t>
            </a:r>
            <a:endParaRPr lang="en-IE" sz="2000" dirty="0"/>
          </a:p>
        </p:txBody>
      </p:sp>
      <p:pic>
        <p:nvPicPr>
          <p:cNvPr id="1026" name="Picture 2" descr="Image result for shakey robot pictur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953" y="3325033"/>
            <a:ext cx="2261447" cy="3030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667699" y="6414085"/>
            <a:ext cx="79248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>
                <a:hlinkClick r:id="rId2"/>
              </a:rPr>
              <a:t>https://www.youtube.com/watch?v=GmU7SimFkpU</a:t>
            </a:r>
            <a:endParaRPr lang="en-US" sz="1600" dirty="0"/>
          </a:p>
        </p:txBody>
      </p:sp>
      <p:pic>
        <p:nvPicPr>
          <p:cNvPr id="7" name="Online Media 6" descr="Shakey: Experiments in Robot Planning and Learning (1972)">
            <a:hlinkClick r:id="" action="ppaction://media"/>
          </p:cNvPr>
          <p:cNvPicPr>
            <a:picLocks noRot="1"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link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24800" y="222124"/>
            <a:ext cx="3667699" cy="27507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Physical Symbol System Hypothesis</a:t>
            </a:r>
            <a:endParaRPr lang="en-I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Representation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10210800" cy="4873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/>
              <a:t>“A physical symbol system has the necessary and sufficient means for general intelligent action”</a:t>
            </a:r>
            <a:endParaRPr lang="en-US" i="1" dirty="0"/>
          </a:p>
          <a:p>
            <a:pPr marL="0" indent="0" algn="r">
              <a:buNone/>
            </a:pPr>
            <a:r>
              <a:rPr lang="en-US" i="1" dirty="0"/>
              <a:t>(Newell &amp; Simon, 1978)</a:t>
            </a:r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/>
          <a:lstStyle/>
          <a:p>
            <a:r>
              <a:rPr lang="en-US" dirty="0"/>
              <a:t>The Case for PSSH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>
            <a:normAutofit/>
          </a:bodyPr>
          <a:lstStyle/>
          <a:p>
            <a:r>
              <a:rPr lang="en-US" sz="2000" dirty="0"/>
              <a:t>Psychological Experiments showed that humans tended to </a:t>
            </a:r>
            <a:r>
              <a:rPr lang="en-US" sz="2000" b="1" dirty="0"/>
              <a:t>solve complex problems </a:t>
            </a:r>
            <a:r>
              <a:rPr lang="en-US" sz="2000" dirty="0"/>
              <a:t>(e. g. planning, puzzle solving) by </a:t>
            </a:r>
            <a:r>
              <a:rPr lang="en-US" sz="2000" b="1" dirty="0"/>
              <a:t>exploring the problem space </a:t>
            </a:r>
            <a:r>
              <a:rPr lang="en-US" sz="2000" dirty="0"/>
              <a:t>in a </a:t>
            </a:r>
            <a:r>
              <a:rPr lang="en-US" sz="2000" b="1" dirty="0"/>
              <a:t>step-by-step manner</a:t>
            </a:r>
            <a:r>
              <a:rPr lang="en-US" sz="2000" dirty="0"/>
              <a:t>.</a:t>
            </a:r>
            <a:endParaRPr lang="en-US" sz="2000" dirty="0"/>
          </a:p>
          <a:p>
            <a:pPr lvl="1"/>
            <a:r>
              <a:rPr lang="en-US" sz="1800" dirty="0"/>
              <a:t>Many used </a:t>
            </a:r>
            <a:r>
              <a:rPr lang="en-US" sz="1800" b="1" dirty="0"/>
              <a:t>symbolic representations </a:t>
            </a:r>
            <a:r>
              <a:rPr lang="en-US" sz="1800" dirty="0"/>
              <a:t>to aid in their problem-solving activities</a:t>
            </a:r>
            <a:endParaRPr lang="en-US" sz="1800" dirty="0"/>
          </a:p>
          <a:p>
            <a:pPr lvl="1"/>
            <a:r>
              <a:rPr lang="en-US" sz="1800" dirty="0"/>
              <a:t>This type of research led to the emergence of </a:t>
            </a:r>
            <a:r>
              <a:rPr lang="en-US" sz="1800" b="1" dirty="0"/>
              <a:t>cognitive science </a:t>
            </a:r>
            <a:r>
              <a:rPr lang="en-US" sz="1800" dirty="0"/>
              <a:t>as a discipline.</a:t>
            </a:r>
            <a:endParaRPr lang="en-US" sz="1800" dirty="0"/>
          </a:p>
          <a:p>
            <a:pPr lvl="1"/>
            <a:endParaRPr lang="en-US" sz="1800" dirty="0"/>
          </a:p>
          <a:p>
            <a:r>
              <a:rPr lang="en-US" sz="2100" dirty="0"/>
              <a:t>Many early successes in AI/Computer Science were in symbolic spaces:</a:t>
            </a:r>
            <a:endParaRPr lang="en-US" sz="2100" dirty="0"/>
          </a:p>
          <a:p>
            <a:pPr lvl="1"/>
            <a:r>
              <a:rPr lang="en-US" sz="1800" dirty="0"/>
              <a:t>Proving logical theorem (Logic Theorist)</a:t>
            </a:r>
            <a:endParaRPr lang="en-US" sz="1800" dirty="0"/>
          </a:p>
          <a:p>
            <a:pPr lvl="1"/>
            <a:r>
              <a:rPr lang="en-US" sz="1800" dirty="0"/>
              <a:t>Playing Games (Checkers, Chess, …)</a:t>
            </a:r>
            <a:endParaRPr lang="en-US" sz="1800" dirty="0"/>
          </a:p>
          <a:p>
            <a:pPr lvl="1"/>
            <a:r>
              <a:rPr lang="en-US" sz="1800" dirty="0"/>
              <a:t>Programs/Programming</a:t>
            </a:r>
            <a:endParaRPr lang="en-US" sz="1800" dirty="0"/>
          </a:p>
          <a:p>
            <a:pPr lvl="1"/>
            <a:endParaRPr lang="en-US" sz="1800" dirty="0"/>
          </a:p>
          <a:p>
            <a:endParaRPr lang="en-US" sz="21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/>
          <a:lstStyle/>
          <a:p>
            <a:r>
              <a:rPr lang="en-US" dirty="0"/>
              <a:t>Some Clarifications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Psychological Experiments showed that humans tended to </a:t>
            </a:r>
            <a:r>
              <a:rPr lang="en-US" sz="2000" b="1" dirty="0"/>
              <a:t>solve complex problems </a:t>
            </a:r>
            <a:r>
              <a:rPr lang="en-US" sz="2000" dirty="0"/>
              <a:t>(e. g. planning, puzzle solving) by </a:t>
            </a:r>
            <a:r>
              <a:rPr lang="en-US" sz="2000" b="1" dirty="0"/>
              <a:t>exploring the problem space </a:t>
            </a:r>
            <a:r>
              <a:rPr lang="en-US" sz="2000" dirty="0"/>
              <a:t>in a </a:t>
            </a:r>
            <a:r>
              <a:rPr lang="en-US" sz="2000" b="1" dirty="0"/>
              <a:t>step-by-step manner</a:t>
            </a:r>
            <a:r>
              <a:rPr lang="en-US" sz="2000" dirty="0"/>
              <a:t>.</a:t>
            </a:r>
            <a:endParaRPr lang="en-US" sz="2000" dirty="0"/>
          </a:p>
          <a:p>
            <a:pPr lvl="1"/>
            <a:r>
              <a:rPr lang="en-US" sz="1800" dirty="0"/>
              <a:t>Many used </a:t>
            </a:r>
            <a:r>
              <a:rPr lang="en-US" sz="1800" b="1" dirty="0"/>
              <a:t>symbolic representations </a:t>
            </a:r>
            <a:r>
              <a:rPr lang="en-US" sz="1800" dirty="0"/>
              <a:t>to aid in their problem-solving activities</a:t>
            </a:r>
            <a:endParaRPr lang="en-US" sz="1800" dirty="0"/>
          </a:p>
          <a:p>
            <a:pPr lvl="1"/>
            <a:r>
              <a:rPr lang="en-US" sz="1800" dirty="0"/>
              <a:t>This type of research led to the emergence of </a:t>
            </a:r>
            <a:r>
              <a:rPr lang="en-US" sz="1800" b="1" dirty="0"/>
              <a:t>cognitive science </a:t>
            </a:r>
            <a:r>
              <a:rPr lang="en-US" sz="1800" dirty="0"/>
              <a:t>as a discipline.</a:t>
            </a:r>
            <a:endParaRPr lang="en-US" sz="1800" dirty="0"/>
          </a:p>
          <a:p>
            <a:pPr lvl="3"/>
            <a:endParaRPr lang="en-US" dirty="0"/>
          </a:p>
          <a:p>
            <a:r>
              <a:rPr lang="en-US" sz="2100" dirty="0"/>
              <a:t>Many early successes in AI/Computer Science were in symbolic spaces:</a:t>
            </a:r>
            <a:endParaRPr lang="en-US" sz="2100" dirty="0"/>
          </a:p>
          <a:p>
            <a:pPr lvl="1"/>
            <a:r>
              <a:rPr lang="en-US" sz="1800" dirty="0"/>
              <a:t>Proving logical theorem (Logic Theorist)</a:t>
            </a:r>
            <a:endParaRPr lang="en-US" sz="1800" dirty="0"/>
          </a:p>
          <a:p>
            <a:pPr lvl="1"/>
            <a:r>
              <a:rPr lang="en-US" sz="1800" dirty="0"/>
              <a:t>Playing Games (Checkers, Chess, …)</a:t>
            </a:r>
            <a:endParaRPr lang="en-US" sz="1800" dirty="0"/>
          </a:p>
          <a:p>
            <a:pPr lvl="1"/>
            <a:r>
              <a:rPr lang="en-US" sz="1800" dirty="0"/>
              <a:t>Programs/Programming</a:t>
            </a:r>
            <a:endParaRPr lang="en-US" sz="1800" dirty="0"/>
          </a:p>
          <a:p>
            <a:pPr lvl="3"/>
            <a:endParaRPr lang="en-US" dirty="0"/>
          </a:p>
          <a:p>
            <a:r>
              <a:rPr lang="en-US" sz="2000" dirty="0"/>
              <a:t>PSSH is targeted a systems that:</a:t>
            </a:r>
            <a:endParaRPr lang="en-US" sz="2000" dirty="0"/>
          </a:p>
          <a:p>
            <a:pPr lvl="1"/>
            <a:r>
              <a:rPr lang="en-US" sz="1800" dirty="0"/>
              <a:t>Use Semantic Symbols not Dynamic Symbols</a:t>
            </a:r>
            <a:endParaRPr lang="en-US" sz="1800" dirty="0"/>
          </a:p>
          <a:p>
            <a:pPr lvl="1"/>
            <a:r>
              <a:rPr lang="en-US" sz="1800" dirty="0"/>
              <a:t>Aim to deliver General Intelligence not Narrow (task specific) Intelligence</a:t>
            </a:r>
            <a:endParaRPr lang="en-US" sz="1800" dirty="0"/>
          </a:p>
          <a:p>
            <a:pPr lvl="1"/>
            <a:r>
              <a:rPr lang="en-US" sz="1800" dirty="0"/>
              <a:t>Support Intelligent action not consciousness</a:t>
            </a:r>
            <a:endParaRPr lang="en-US" sz="1800" dirty="0"/>
          </a:p>
          <a:p>
            <a:endParaRPr lang="en-US" sz="21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/>
          <a:lstStyle/>
          <a:p>
            <a:r>
              <a:rPr lang="en-US" dirty="0"/>
              <a:t>Criticisms of PSSH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7391400" cy="4873625"/>
          </a:xfrm>
        </p:spPr>
        <p:txBody>
          <a:bodyPr>
            <a:normAutofit/>
          </a:bodyPr>
          <a:lstStyle/>
          <a:p>
            <a:r>
              <a:rPr lang="en-US" sz="2000" dirty="0"/>
              <a:t>Dreyfus argues that PSSH is invalid because real experts solve problems intuitively rather that systematically through trial an error…</a:t>
            </a:r>
            <a:endParaRPr lang="en-US" sz="2000" dirty="0"/>
          </a:p>
          <a:p>
            <a:pPr lvl="1"/>
            <a:endParaRPr lang="en-US" sz="1700" dirty="0"/>
          </a:p>
          <a:p>
            <a:r>
              <a:rPr lang="en-US" sz="2000" dirty="0"/>
              <a:t>Searle uses the Chinese Room thought experiment to argue that machines can manipulate symbols without understanding them…</a:t>
            </a:r>
            <a:endParaRPr lang="en-US" sz="2000" dirty="0"/>
          </a:p>
          <a:p>
            <a:pPr lvl="1"/>
            <a:endParaRPr lang="en-US" sz="1700" dirty="0"/>
          </a:p>
          <a:p>
            <a:r>
              <a:rPr lang="en-US" sz="2000" dirty="0"/>
              <a:t>Brooks argues that ”Elephants Don’t Play Chess”, pointing out that abstractions are not always necessary – sometimes the world is its own best model...</a:t>
            </a:r>
            <a:endParaRPr lang="en-US" sz="2000" dirty="0"/>
          </a:p>
          <a:p>
            <a:pPr lvl="1"/>
            <a:endParaRPr lang="en-US" sz="1700" dirty="0"/>
          </a:p>
          <a:p>
            <a:r>
              <a:rPr lang="en-US" sz="2000" dirty="0"/>
              <a:t>The rise of Connectionism has pushed research away from symbol systems towards sub-symbolic approaches.</a:t>
            </a:r>
            <a:endParaRPr lang="en-US" sz="2000" dirty="0"/>
          </a:p>
        </p:txBody>
      </p:sp>
      <p:pic>
        <p:nvPicPr>
          <p:cNvPr id="7" name="Picture 6" descr="A book cover with a plugged in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050" y="1699419"/>
            <a:ext cx="2703170" cy="4038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961935" y="5788967"/>
            <a:ext cx="2819400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IE" sz="1200" dirty="0">
                <a:hlinkClick r:id="rId2"/>
              </a:rPr>
              <a:t>https://www.docdroid.net/wmxbi7O/dreyfus-what-computers-cant-do-pdf</a:t>
            </a:r>
            <a:r>
              <a:rPr lang="en-IE" sz="1200" dirty="0"/>
              <a:t> </a:t>
            </a:r>
            <a:endParaRPr lang="en-IE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Knowledge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10210800" cy="4873752"/>
          </a:xfrm>
        </p:spPr>
        <p:txBody>
          <a:bodyPr>
            <a:normAutofit lnSpcReduction="10000"/>
          </a:bodyPr>
          <a:lstStyle/>
          <a:p>
            <a:r>
              <a:rPr lang="en-US" sz="2100" b="1" dirty="0"/>
              <a:t>Declarative Knowledge</a:t>
            </a:r>
            <a:r>
              <a:rPr lang="en-US" sz="2100" dirty="0"/>
              <a:t>: How to represent what we know?</a:t>
            </a:r>
            <a:endParaRPr lang="en-US" sz="2100" dirty="0"/>
          </a:p>
          <a:p>
            <a:pPr lvl="1"/>
            <a:r>
              <a:rPr lang="en-US" sz="1800" dirty="0"/>
              <a:t>e.g. facts, concepts, objects, databases, …</a:t>
            </a:r>
            <a:endParaRPr lang="en-US" sz="1800" dirty="0"/>
          </a:p>
          <a:p>
            <a:pPr lvl="1"/>
            <a:endParaRPr lang="en-US" sz="1800" dirty="0"/>
          </a:p>
          <a:p>
            <a:r>
              <a:rPr lang="en-US" sz="2100" b="1" dirty="0"/>
              <a:t>Procedural Knowledge</a:t>
            </a:r>
            <a:r>
              <a:rPr lang="en-US" sz="2100" dirty="0"/>
              <a:t>: How to do stuff?</a:t>
            </a:r>
            <a:endParaRPr lang="en-US" sz="2100" dirty="0">
              <a:sym typeface="Wingdings" panose="05000000000000000000" pitchFamily="2" charset="2"/>
            </a:endParaRPr>
          </a:p>
          <a:p>
            <a:pPr lvl="1"/>
            <a:r>
              <a:rPr lang="en-US" sz="1800" dirty="0">
                <a:sym typeface="Wingdings" panose="05000000000000000000" pitchFamily="2" charset="2"/>
              </a:rPr>
              <a:t>e.g. rules, strategies, procedures, …</a:t>
            </a:r>
            <a:endParaRPr lang="en-US" sz="1800" i="1" dirty="0">
              <a:sym typeface="Wingdings" panose="05000000000000000000" pitchFamily="2" charset="2"/>
            </a:endParaRPr>
          </a:p>
          <a:p>
            <a:pPr lvl="1"/>
            <a:endParaRPr lang="en-US" sz="1800" i="1" dirty="0"/>
          </a:p>
          <a:p>
            <a:r>
              <a:rPr lang="en-US" sz="2100" b="1" dirty="0"/>
              <a:t>Meta-Knowledge</a:t>
            </a:r>
            <a:r>
              <a:rPr lang="en-US" sz="2100" dirty="0"/>
              <a:t>: Knowledge about Knowledge</a:t>
            </a:r>
            <a:endParaRPr lang="en-US" sz="2100" dirty="0"/>
          </a:p>
          <a:p>
            <a:pPr lvl="1"/>
            <a:r>
              <a:rPr lang="en-US" dirty="0"/>
              <a:t>e.g. planning, modelling, tagging, …</a:t>
            </a:r>
            <a:endParaRPr lang="en-US" dirty="0"/>
          </a:p>
          <a:p>
            <a:pPr lvl="1"/>
            <a:endParaRPr lang="en-US" sz="1800" i="1" dirty="0"/>
          </a:p>
          <a:p>
            <a:r>
              <a:rPr lang="en-US" sz="2100" b="1" dirty="0"/>
              <a:t>Heuristic Knowledge</a:t>
            </a:r>
            <a:r>
              <a:rPr lang="en-US" sz="2100" dirty="0"/>
              <a:t>: Applied knowledge that is good but not guaranteed</a:t>
            </a:r>
            <a:endParaRPr lang="en-US" sz="2100" dirty="0"/>
          </a:p>
          <a:p>
            <a:pPr lvl="1"/>
            <a:r>
              <a:rPr lang="en-US" sz="1800" dirty="0"/>
              <a:t>e.g. rules of thumb, insights, …</a:t>
            </a:r>
            <a:endParaRPr lang="en-US" sz="1800" dirty="0"/>
          </a:p>
          <a:p>
            <a:pPr lvl="1"/>
            <a:endParaRPr lang="en-US" sz="1800" i="1" dirty="0"/>
          </a:p>
          <a:p>
            <a:r>
              <a:rPr lang="en-US" sz="2100" b="1" dirty="0"/>
              <a:t>Structural Knowledge</a:t>
            </a:r>
            <a:r>
              <a:rPr lang="en-US" sz="2100" dirty="0"/>
              <a:t>: How to integrate / interrelate knowledge</a:t>
            </a:r>
            <a:endParaRPr lang="en-US" sz="2100" dirty="0"/>
          </a:p>
          <a:p>
            <a:pPr lvl="1"/>
            <a:r>
              <a:rPr lang="en-US" sz="1800" dirty="0"/>
              <a:t>e.g. kind of, part of, …</a:t>
            </a:r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962400" y="6193098"/>
            <a:ext cx="3403600" cy="43088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IE" sz="1100" dirty="0">
                <a:hlinkClick r:id="rId1"/>
              </a:rPr>
              <a:t>https://www.researchgate.net/publication/2997588_Procedural_Knowledge</a:t>
            </a:r>
            <a:r>
              <a:rPr lang="en-IE" sz="1100" dirty="0"/>
              <a:t> </a:t>
            </a:r>
            <a:endParaRPr lang="en-IE" sz="1100" dirty="0"/>
          </a:p>
        </p:txBody>
      </p:sp>
      <p:pic>
        <p:nvPicPr>
          <p:cNvPr id="7" name="Picture 6" descr="A document with text on it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4410" y="381000"/>
            <a:ext cx="2367915" cy="30816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paper with text and words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400" y="1417955"/>
            <a:ext cx="1588135" cy="22745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7631286" y="6175173"/>
            <a:ext cx="3189114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IE" sz="1200" dirty="0">
                <a:hlinkClick r:id="rId4"/>
              </a:rPr>
              <a:t>https://link.springer.com/content/pdf/</a:t>
            </a:r>
            <a:br>
              <a:rPr lang="en-IE" sz="1200" dirty="0">
                <a:hlinkClick r:id="rId4"/>
              </a:rPr>
            </a:br>
            <a:r>
              <a:rPr lang="en-IE" sz="1200" dirty="0">
                <a:hlinkClick r:id="rId4"/>
              </a:rPr>
              <a:t>10.1007/BFb0013545.pdf</a:t>
            </a:r>
            <a:r>
              <a:rPr lang="en-IE" sz="1200" dirty="0"/>
              <a:t> </a:t>
            </a:r>
            <a:endParaRPr lang="en-IE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Types of Reasoning</a:t>
            </a:r>
            <a:endParaRPr lang="en-US" altLang="en-US" dirty="0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E" sz="2000" b="1" dirty="0"/>
              <a:t>Deductive Reasoning:</a:t>
            </a:r>
            <a:br>
              <a:rPr lang="en-IE" sz="2000" b="1" dirty="0"/>
            </a:br>
            <a:r>
              <a:rPr lang="en-IE" sz="2000" dirty="0"/>
              <a:t>Apply general theories (knowledge) to </a:t>
            </a:r>
            <a:br>
              <a:rPr lang="en-IE" sz="2000" dirty="0"/>
            </a:br>
            <a:r>
              <a:rPr lang="en-IE" sz="2000" dirty="0"/>
              <a:t>observations (observed facts) to infer new facts.</a:t>
            </a:r>
            <a:br>
              <a:rPr lang="en-IE" sz="2000" b="1" dirty="0"/>
            </a:br>
            <a:r>
              <a:rPr lang="en-IE" sz="1600" i="1" dirty="0"/>
              <a:t>“All men are mortal. Socrates is a man.</a:t>
            </a:r>
            <a:br>
              <a:rPr lang="en-IE" sz="1600" i="1" dirty="0"/>
            </a:br>
            <a:r>
              <a:rPr lang="en-IE" sz="1600" i="1" dirty="0"/>
              <a:t> Therefore, Socrates is Mortal”</a:t>
            </a:r>
            <a:endParaRPr lang="en-IE" sz="1600" i="1" dirty="0"/>
          </a:p>
          <a:p>
            <a:endParaRPr lang="en-IE" sz="1600" i="1" dirty="0"/>
          </a:p>
          <a:p>
            <a:r>
              <a:rPr lang="en-IE" sz="2000" b="1" dirty="0"/>
              <a:t>Inductive Reasoning:</a:t>
            </a:r>
            <a:br>
              <a:rPr lang="en-IE" sz="2000" b="1" dirty="0"/>
            </a:br>
            <a:r>
              <a:rPr lang="en-IE" sz="2000" dirty="0"/>
              <a:t>Build general theories (knowledge) from</a:t>
            </a:r>
            <a:br>
              <a:rPr lang="en-IE" sz="2000" dirty="0"/>
            </a:br>
            <a:r>
              <a:rPr lang="en-IE" sz="2000" dirty="0"/>
              <a:t>observations (facts).</a:t>
            </a:r>
            <a:br>
              <a:rPr lang="en-IE" sz="2000" dirty="0"/>
            </a:br>
            <a:r>
              <a:rPr lang="en-IE" sz="1600" i="1" dirty="0"/>
              <a:t>“Cats and Dogs Breeds Classification Dataset”</a:t>
            </a:r>
            <a:endParaRPr lang="en-IE" sz="1600" i="1" dirty="0"/>
          </a:p>
          <a:p>
            <a:endParaRPr lang="en-IE" sz="1600" i="1" dirty="0"/>
          </a:p>
          <a:p>
            <a:r>
              <a:rPr lang="en-IE" sz="2000" b="1" dirty="0"/>
              <a:t>Abductive Reasoning:</a:t>
            </a:r>
            <a:br>
              <a:rPr lang="en-IE" sz="2800" b="1" dirty="0"/>
            </a:br>
            <a:r>
              <a:rPr lang="en-IE" sz="2000" dirty="0"/>
              <a:t>Use general theories (knowledge) and incomplete</a:t>
            </a:r>
            <a:br>
              <a:rPr lang="en-IE" sz="2000" dirty="0"/>
            </a:br>
            <a:r>
              <a:rPr lang="en-IE" sz="2000" dirty="0"/>
              <a:t>observations to get the most plausible conclusion.</a:t>
            </a:r>
            <a:br>
              <a:rPr lang="en-IE" sz="1600" b="1" dirty="0"/>
            </a:br>
            <a:r>
              <a:rPr lang="en-IE" sz="1600" i="1" dirty="0"/>
              <a:t>“Learning to navigate a maze using Reinforcement Learning”</a:t>
            </a:r>
            <a:endParaRPr lang="en-IE" sz="20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07504" y="1600200"/>
            <a:ext cx="1033397" cy="1371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0700" y="3429000"/>
            <a:ext cx="1963882" cy="1371600"/>
          </a:xfrm>
          <a:prstGeom prst="rect">
            <a:avLst/>
          </a:prstGeom>
        </p:spPr>
      </p:pic>
      <p:pic>
        <p:nvPicPr>
          <p:cNvPr id="1026" name="Picture 2" descr="This student-built robot can navigate a maze. Almost. – University of  Lynchbur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3100" y="5136892"/>
            <a:ext cx="1841500" cy="1263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0117282" y="5105400"/>
            <a:ext cx="93518" cy="13685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Types of Reasoning</a:t>
            </a:r>
            <a:endParaRPr lang="en-US" altLang="en-US" dirty="0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E" sz="2000" b="1" dirty="0"/>
              <a:t>Deductive Reasoning:</a:t>
            </a:r>
            <a:br>
              <a:rPr lang="en-IE" sz="2000" b="1" dirty="0"/>
            </a:br>
            <a:r>
              <a:rPr lang="en-IE" sz="2000" dirty="0"/>
              <a:t>Apply general theories (knowledge) to </a:t>
            </a:r>
            <a:br>
              <a:rPr lang="en-IE" sz="2000" dirty="0"/>
            </a:br>
            <a:r>
              <a:rPr lang="en-IE" sz="2000" dirty="0"/>
              <a:t>observations (observed facts) to infer new facts.</a:t>
            </a:r>
            <a:br>
              <a:rPr lang="en-IE" sz="2000" b="1" dirty="0"/>
            </a:br>
            <a:r>
              <a:rPr lang="en-IE" sz="1600" i="1" dirty="0"/>
              <a:t>“All men are mortal. Socrates is a man.</a:t>
            </a:r>
            <a:br>
              <a:rPr lang="en-IE" sz="1600" i="1" dirty="0"/>
            </a:br>
            <a:r>
              <a:rPr lang="en-IE" sz="1600" i="1" dirty="0"/>
              <a:t> Therefore, Socrates is Mortal”</a:t>
            </a:r>
            <a:endParaRPr lang="en-IE" sz="1600" i="1" dirty="0"/>
          </a:p>
          <a:p>
            <a:endParaRPr lang="en-IE" sz="1600" i="1" dirty="0"/>
          </a:p>
          <a:p>
            <a:r>
              <a:rPr lang="en-IE" sz="2000" b="1" dirty="0"/>
              <a:t>Inductive Reasoning:</a:t>
            </a:r>
            <a:br>
              <a:rPr lang="en-IE" sz="2000" b="1" dirty="0"/>
            </a:br>
            <a:r>
              <a:rPr lang="en-IE" sz="2000" dirty="0"/>
              <a:t>Build general theories (knowledge) from</a:t>
            </a:r>
            <a:br>
              <a:rPr lang="en-IE" sz="2000" dirty="0"/>
            </a:br>
            <a:r>
              <a:rPr lang="en-IE" sz="2000" dirty="0"/>
              <a:t>observations (facts).</a:t>
            </a:r>
            <a:br>
              <a:rPr lang="en-IE" sz="2000" dirty="0"/>
            </a:br>
            <a:r>
              <a:rPr lang="en-IE" sz="1600" i="1" dirty="0"/>
              <a:t>“Cats and Dogs Breeds Classification Dataset”</a:t>
            </a:r>
            <a:endParaRPr lang="en-IE" sz="1600" i="1" dirty="0"/>
          </a:p>
          <a:p>
            <a:endParaRPr lang="en-IE" sz="1600" i="1" dirty="0"/>
          </a:p>
          <a:p>
            <a:r>
              <a:rPr lang="en-IE" sz="2000" b="1" dirty="0"/>
              <a:t>Abductive Reasoning:</a:t>
            </a:r>
            <a:br>
              <a:rPr lang="en-IE" sz="2800" b="1" dirty="0"/>
            </a:br>
            <a:r>
              <a:rPr lang="en-IE" sz="2000" dirty="0"/>
              <a:t>Use general theories (knowledge) and incomplete</a:t>
            </a:r>
            <a:br>
              <a:rPr lang="en-IE" sz="2000" dirty="0"/>
            </a:br>
            <a:r>
              <a:rPr lang="en-IE" sz="2000" dirty="0"/>
              <a:t>observations to get the most plausible conclusion.</a:t>
            </a:r>
            <a:br>
              <a:rPr lang="en-IE" sz="1600" b="1" dirty="0"/>
            </a:br>
            <a:r>
              <a:rPr lang="en-IE" sz="1600" i="1" dirty="0"/>
              <a:t>“Learning to navigate a maze using Reinforcement Learning”</a:t>
            </a:r>
            <a:endParaRPr lang="en-IE" sz="20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07504" y="1600200"/>
            <a:ext cx="1033397" cy="1371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0700" y="3429000"/>
            <a:ext cx="1963882" cy="1371600"/>
          </a:xfrm>
          <a:prstGeom prst="rect">
            <a:avLst/>
          </a:prstGeom>
        </p:spPr>
      </p:pic>
      <p:pic>
        <p:nvPicPr>
          <p:cNvPr id="1026" name="Picture 2" descr="This student-built robot can navigate a maze. Almost. – University of  Lynchbur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3100" y="5136892"/>
            <a:ext cx="1841500" cy="1263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0117282" y="5105400"/>
            <a:ext cx="93518" cy="13685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Rectangle 3"/>
          <p:cNvSpPr/>
          <p:nvPr/>
        </p:nvSpPr>
        <p:spPr>
          <a:xfrm>
            <a:off x="1905000" y="3200400"/>
            <a:ext cx="8305800" cy="3352800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6" name="Rounded Rectangle 5"/>
          <p:cNvSpPr/>
          <p:nvPr/>
        </p:nvSpPr>
        <p:spPr>
          <a:xfrm>
            <a:off x="2514600" y="3733800"/>
            <a:ext cx="7239000" cy="8382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Initial focus on agents that gather a finite set of observations by sensing their environment.</a:t>
            </a:r>
            <a:endParaRPr lang="en-IE" dirty="0"/>
          </a:p>
        </p:txBody>
      </p:sp>
      <p:sp>
        <p:nvSpPr>
          <p:cNvPr id="7" name="Rounded Rectangle 6"/>
          <p:cNvSpPr/>
          <p:nvPr/>
        </p:nvSpPr>
        <p:spPr>
          <a:xfrm>
            <a:off x="2514600" y="5257800"/>
            <a:ext cx="7239000" cy="8382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Use of deductive reasoning to bridge the gap between what is observed (</a:t>
            </a:r>
            <a:r>
              <a:rPr lang="en-IE" dirty="0" err="1"/>
              <a:t>explicity</a:t>
            </a:r>
            <a:r>
              <a:rPr lang="en-IE" dirty="0"/>
              <a:t>) and what is known (implicitly).</a:t>
            </a:r>
            <a:endParaRPr lang="en-IE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Knowledge Representation </a:t>
            </a:r>
            <a:endParaRPr lang="en-US" altLang="en-US" dirty="0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E" sz="2000" i="1" dirty="0"/>
              <a:t>The field of study concerned with using formal symbols to represent a collection of propositions that is known by some agent [Brachman &amp; Levesque, 2004].</a:t>
            </a:r>
            <a:endParaRPr lang="en-IE" sz="2000" i="1" dirty="0"/>
          </a:p>
          <a:p>
            <a:endParaRPr lang="en-IE" sz="2000" i="1" dirty="0"/>
          </a:p>
          <a:p>
            <a:r>
              <a:rPr lang="en-IE" sz="2000" dirty="0"/>
              <a:t>John knows that Mary will come to the party.</a:t>
            </a:r>
            <a:endParaRPr lang="en-IE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Knowledge Representation </a:t>
            </a:r>
            <a:endParaRPr lang="en-US" altLang="en-US" dirty="0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E" sz="2000" i="1" dirty="0"/>
              <a:t>The field of study concerned with using formal symbols to represent a collection of propositions that is known by some agent [Brachman &amp; Levesque, 2004].</a:t>
            </a:r>
            <a:endParaRPr lang="en-IE" sz="2000" i="1" dirty="0"/>
          </a:p>
          <a:p>
            <a:endParaRPr lang="en-IE" sz="2000" i="1" dirty="0"/>
          </a:p>
          <a:p>
            <a:r>
              <a:rPr lang="en-IE" sz="2000" dirty="0"/>
              <a:t>John knows that Mary will come to the party.</a:t>
            </a:r>
            <a:endParaRPr lang="en-IE" sz="2000" dirty="0"/>
          </a:p>
          <a:p>
            <a:endParaRPr lang="en-IE" sz="2000" dirty="0"/>
          </a:p>
          <a:p>
            <a:endParaRPr lang="en-IE" sz="2000" dirty="0"/>
          </a:p>
          <a:p>
            <a:endParaRPr lang="en-IE" sz="2000" dirty="0"/>
          </a:p>
          <a:p>
            <a:endParaRPr lang="en-IE" sz="2000" dirty="0"/>
          </a:p>
          <a:p>
            <a:r>
              <a:rPr lang="en-IE" sz="2000" dirty="0"/>
              <a:t>The individual who holds the knowledge</a:t>
            </a:r>
            <a:endParaRPr lang="en-IE" sz="2000" dirty="0"/>
          </a:p>
        </p:txBody>
      </p:sp>
      <p:sp>
        <p:nvSpPr>
          <p:cNvPr id="3" name="Rounded Rectangle 2"/>
          <p:cNvSpPr/>
          <p:nvPr/>
        </p:nvSpPr>
        <p:spPr>
          <a:xfrm>
            <a:off x="914400" y="2667000"/>
            <a:ext cx="685800" cy="3693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TextBox 3"/>
          <p:cNvSpPr txBox="1"/>
          <p:nvPr/>
        </p:nvSpPr>
        <p:spPr>
          <a:xfrm>
            <a:off x="546108" y="3886201"/>
            <a:ext cx="926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E" sz="1200" dirty="0">
                <a:solidFill>
                  <a:srgbClr val="FF0000"/>
                </a:solidFill>
              </a:rPr>
              <a:t>The Agent</a:t>
            </a:r>
            <a:endParaRPr lang="en-IE" sz="1200" dirty="0">
              <a:solidFill>
                <a:srgbClr val="FF0000"/>
              </a:solidFill>
            </a:endParaRPr>
          </a:p>
        </p:txBody>
      </p:sp>
      <p:cxnSp>
        <p:nvCxnSpPr>
          <p:cNvPr id="5" name="Straight Arrow Connector 4"/>
          <p:cNvCxnSpPr>
            <a:endCxn id="4" idx="0"/>
          </p:cNvCxnSpPr>
          <p:nvPr/>
        </p:nvCxnSpPr>
        <p:spPr>
          <a:xfrm flipH="1">
            <a:off x="1009536" y="3036332"/>
            <a:ext cx="247764" cy="84986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Knowledge Representation </a:t>
            </a:r>
            <a:endParaRPr lang="en-US" altLang="en-US" dirty="0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E" sz="2000" i="1" dirty="0"/>
              <a:t>The field of study concerned with using formal symbols to represent a collection of propositions that is known by some agent [Brachman &amp; Levesque, 2004].</a:t>
            </a:r>
            <a:endParaRPr lang="en-IE" sz="2000" i="1" dirty="0"/>
          </a:p>
          <a:p>
            <a:endParaRPr lang="en-IE" sz="2000" dirty="0"/>
          </a:p>
          <a:p>
            <a:r>
              <a:rPr lang="en-IE" sz="2000" dirty="0"/>
              <a:t>John knows that Mary will come to the party.</a:t>
            </a:r>
            <a:endParaRPr lang="en-IE" sz="2000" dirty="0"/>
          </a:p>
          <a:p>
            <a:endParaRPr lang="en-IE" sz="2000" dirty="0"/>
          </a:p>
          <a:p>
            <a:endParaRPr lang="en-IE" sz="2000" dirty="0"/>
          </a:p>
          <a:p>
            <a:endParaRPr lang="en-IE" sz="2000" dirty="0"/>
          </a:p>
          <a:p>
            <a:endParaRPr lang="en-IE" sz="2000" dirty="0"/>
          </a:p>
          <a:p>
            <a:r>
              <a:rPr lang="en-IE" sz="2000" dirty="0"/>
              <a:t>The individual who holds the knowledge</a:t>
            </a:r>
            <a:endParaRPr lang="en-IE" sz="2000" dirty="0"/>
          </a:p>
          <a:p>
            <a:r>
              <a:rPr lang="en-IE" sz="2000" dirty="0"/>
              <a:t>The propositional context in which the knowledge is held (knows, hopes, fears, wants, …)</a:t>
            </a:r>
            <a:endParaRPr lang="en-IE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663976" y="3886201"/>
            <a:ext cx="1257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1200" dirty="0">
                <a:solidFill>
                  <a:srgbClr val="FFC000"/>
                </a:solidFill>
              </a:rPr>
              <a:t>Propositional Attitude</a:t>
            </a:r>
            <a:endParaRPr lang="en-IE" sz="1200" dirty="0">
              <a:solidFill>
                <a:srgbClr val="FFC000"/>
              </a:solidFill>
            </a:endParaRPr>
          </a:p>
        </p:txBody>
      </p:sp>
      <p:cxnSp>
        <p:nvCxnSpPr>
          <p:cNvPr id="7" name="Straight Arrow Connector 6"/>
          <p:cNvCxnSpPr>
            <a:stCxn id="9" idx="2"/>
            <a:endCxn id="6" idx="0"/>
          </p:cNvCxnSpPr>
          <p:nvPr/>
        </p:nvCxnSpPr>
        <p:spPr>
          <a:xfrm>
            <a:off x="2282767" y="3036332"/>
            <a:ext cx="9747" cy="849868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1600200" y="2667000"/>
            <a:ext cx="1365132" cy="369332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Rounded Rectangle 3"/>
          <p:cNvSpPr/>
          <p:nvPr/>
        </p:nvSpPr>
        <p:spPr>
          <a:xfrm>
            <a:off x="914400" y="2667000"/>
            <a:ext cx="685800" cy="3693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TextBox 7"/>
          <p:cNvSpPr txBox="1"/>
          <p:nvPr/>
        </p:nvSpPr>
        <p:spPr>
          <a:xfrm>
            <a:off x="546108" y="3886201"/>
            <a:ext cx="926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E" sz="1200" dirty="0">
                <a:solidFill>
                  <a:srgbClr val="FF0000"/>
                </a:solidFill>
              </a:rPr>
              <a:t>The Agent</a:t>
            </a:r>
            <a:endParaRPr lang="en-IE" sz="1200" dirty="0">
              <a:solidFill>
                <a:srgbClr val="FF0000"/>
              </a:solidFill>
            </a:endParaRPr>
          </a:p>
        </p:txBody>
      </p:sp>
      <p:cxnSp>
        <p:nvCxnSpPr>
          <p:cNvPr id="10" name="Straight Arrow Connector 9"/>
          <p:cNvCxnSpPr>
            <a:endCxn id="8" idx="0"/>
          </p:cNvCxnSpPr>
          <p:nvPr/>
        </p:nvCxnSpPr>
        <p:spPr>
          <a:xfrm flipH="1">
            <a:off x="1009536" y="3036332"/>
            <a:ext cx="247764" cy="84986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d*2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TYPE" val="d"/>
  <p:tag name="KSO_WM_UNIT_INDEX" val="2"/>
  <p:tag name="KSO_WM_DIAGRAM_GROUP_CODE" val="l1-1"/>
  <p:tag name="KSO_WM_UNIT_VALUE" val="1497*1502"/>
  <p:tag name="KSO_WM_UNIT_LINE_FORE_SCHEMECOLOR_INDEX" val="13"/>
  <p:tag name="KSO_WM_UNIT_LINE_FILL_TYPE" val="2"/>
  <p:tag name="KSO_WM_UNIT_USESOURCEFORMAT_APPLY" val="1"/>
</p:tagLst>
</file>

<file path=ppt/tags/tag11.xml><?xml version="1.0" encoding="utf-8"?>
<p:tagLst xmlns:p="http://schemas.openxmlformats.org/presentationml/2006/main">
  <p:tag name="KSO_WM_DIAGRAM_MAX_ITEMCNT" val="4"/>
  <p:tag name="KSO_WM_DIAGRAM_MIN_ITEMCNT" val="2"/>
  <p:tag name="KSO_WM_DIAGRAM_VIRTUALLY_FRAME" val="{&quot;height&quot;:329.822509765625,&quot;width&quot;:414.304168701171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1_3*l_h_f*1_3_1"/>
  <p:tag name="KSO_WM_TEMPLATE_CATEGORY" val="diagram"/>
  <p:tag name="KSO_WM_TEMPLATE_INDEX" val="20237951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12.xml><?xml version="1.0" encoding="utf-8"?>
<p:tagLst xmlns:p="http://schemas.openxmlformats.org/presentationml/2006/main">
  <p:tag name="KSO_WM_DIAGRAM_MAX_ITEMCNT" val="4"/>
  <p:tag name="KSO_WM_DIAGRAM_MIN_ITEMCNT" val="2"/>
  <p:tag name="KSO_WM_DIAGRAM_VIRTUALLY_FRAME" val="{&quot;height&quot;:329.822509765625,&quot;width&quot;:414.304168701171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1_3*l_h_f*1_2_1"/>
  <p:tag name="KSO_WM_TEMPLATE_CATEGORY" val="diagram"/>
  <p:tag name="KSO_WM_TEMPLATE_INDEX" val="20237951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13.xml><?xml version="1.0" encoding="utf-8"?>
<p:tagLst xmlns:p="http://schemas.openxmlformats.org/presentationml/2006/main">
  <p:tag name="KSO_WM_DIAGRAM_MAX_ITEMCNT" val="4"/>
  <p:tag name="KSO_WM_DIAGRAM_MIN_ITEMCNT" val="2"/>
  <p:tag name="KSO_WM_DIAGRAM_VIRTUALLY_FRAME" val="{&quot;height&quot;:329.822509765625,&quot;width&quot;:414.304168701171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7951_3*l_h_f*1_4_1"/>
  <p:tag name="KSO_WM_TEMPLATE_CATEGORY" val="diagram"/>
  <p:tag name="KSO_WM_TEMPLATE_INDEX" val="20237951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DIAGRAM_MAX_ITEMCNT" val="4"/>
  <p:tag name="KSO_WM_DIAGRAM_MIN_ITEMCNT" val="2"/>
  <p:tag name="KSO_WM_DIAGRAM_VIRTUALLY_FRAME" val="{&quot;height&quot;:329.822509765625,&quot;width&quot;:414.304168701171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1_3*l_h_f*1_1_1"/>
  <p:tag name="KSO_WM_TEMPLATE_CATEGORY" val="diagram"/>
  <p:tag name="KSO_WM_TEMPLATE_INDEX" val="20237951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SLIDE_ID" val="custom20238332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332"/>
  <p:tag name="KSO_WM_SLIDE_TYPE" val="text"/>
  <p:tag name="KSO_WM_SLIDE_SUBTYPE" val="picTxt"/>
  <p:tag name="KSO_WM_SLIDE_SIZE" val="413.858*309.998"/>
  <p:tag name="KSO_WM_SLIDE_POSITION" val="54.7001*150.254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a*1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DIAGRAM_VERSION" val="3"/>
  <p:tag name="KSO_WM_DIAGRAM_COLOR_TRICK" val="1"/>
  <p:tag name="KSO_WM_DIAGRAM_COLOR_TEXT_CAN_REMOVE" val="n"/>
  <p:tag name="KSO_WM_UNIT_VALUE" val="12"/>
  <p:tag name="KSO_WM_DIAGRAM_GROUP_CODE" val="l1-1"/>
  <p:tag name="KSO_WM_UNIT_PRESET_TEXT" val="Your title here"/>
  <p:tag name="KSO_WM_UNIT_TEXT_FILL_FORE_SCHEMECOLOR_INDEX" val="13"/>
  <p:tag name="KSO_WM_UNIT_TEXT_FILL_TYPE" val="1"/>
  <p:tag name="KSO_WM_UNIT_USESOURCEFORMAT_APPLY" val="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i*1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TYPE" val="i"/>
  <p:tag name="KSO_WM_UNIT_INDEX" val="1"/>
  <p:tag name="KSO_WM_DIAGRAM_GROUP_CODE" val="l1-1"/>
  <p:tag name="KSO_WM_UNIT_FILL_FORE_SCHEMECOLOR_INDEX" val="5"/>
  <p:tag name="KSO_WM_UNIT_FILL_TYPE" val="1"/>
  <p:tag name="KSO_WM_UNIT_LINE_FORE_SCHEMECOLOR_INDEX" val="13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i*2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TYPE" val="i"/>
  <p:tag name="KSO_WM_UNIT_INDEX" val="2"/>
  <p:tag name="KSO_WM_DIAGRAM_GROUP_CODE" val="l1-1"/>
  <p:tag name="KSO_WM_UNIT_FILL_FORE_SCHEMECOLOR_INDEX" val="13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i*3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TYPE" val="i"/>
  <p:tag name="KSO_WM_UNIT_INDEX" val="3"/>
  <p:tag name="KSO_WM_DIAGRAM_GROUP_CODE" val="l1-1"/>
  <p:tag name="KSO_WM_UNIT_FILL_FORE_SCHEMECOLOR_INDEX" val="13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i*4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TYPE" val="i"/>
  <p:tag name="KSO_WM_UNIT_INDEX" val="4"/>
  <p:tag name="KSO_WM_DIAGRAM_GROUP_CODE" val="l1-1"/>
  <p:tag name="KSO_WM_UNIT_FILL_FORE_SCHEMECOLOR_INDEX" val="13"/>
  <p:tag name="KSO_WM_UNIT_FILL_TYPE" val="1"/>
  <p:tag name="KSO_WM_UNIT_TEXT_FILL_FORE_SCHEMECOLOR_INDEX" val="2"/>
  <p:tag name="KSO_WM_UNIT_TEXT_FILL_TYPE" val="1"/>
  <p:tag name="KSO_WM_UNIT_USESOURCEFORMAT_APPLY" val="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0</TotalTime>
  <Words>15146</Words>
  <Application>WPS Presentation</Application>
  <PresentationFormat>Widescreen</PresentationFormat>
  <Paragraphs>569</Paragraphs>
  <Slides>36</Slides>
  <Notes>16</Notes>
  <HiddenSlides>0</HiddenSlides>
  <MMClips>2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8" baseType="lpstr">
      <vt:lpstr>Arial</vt:lpstr>
      <vt:lpstr>SimSun</vt:lpstr>
      <vt:lpstr>Wingdings</vt:lpstr>
      <vt:lpstr>Wingdings</vt:lpstr>
      <vt:lpstr>Wingdings 2</vt:lpstr>
      <vt:lpstr>MS PGothic</vt:lpstr>
      <vt:lpstr>Century Schoolbook</vt:lpstr>
      <vt:lpstr>Microsoft YaHei</vt:lpstr>
      <vt:lpstr>Arial Unicode MS</vt:lpstr>
      <vt:lpstr>Calibri</vt:lpstr>
      <vt:lpstr>Courier New</vt:lpstr>
      <vt:lpstr>Oriel</vt:lpstr>
      <vt:lpstr>Knowledge Representation &amp; Reasoning</vt:lpstr>
      <vt:lpstr>Types of Knowledge</vt:lpstr>
      <vt:lpstr>Types of Knowledge</vt:lpstr>
      <vt:lpstr>Types of Knowledge</vt:lpstr>
      <vt:lpstr>Types of Reasoning</vt:lpstr>
      <vt:lpstr>Types of Reasoning</vt:lpstr>
      <vt:lpstr>Knowledge Representation </vt:lpstr>
      <vt:lpstr>Knowledge Representation </vt:lpstr>
      <vt:lpstr>Knowledge Representation </vt:lpstr>
      <vt:lpstr>Knowledge Representation </vt:lpstr>
      <vt:lpstr>Knowledge Representation </vt:lpstr>
      <vt:lpstr>Knowledge Representation Techniques</vt:lpstr>
      <vt:lpstr>Knowledge Representation Techniques</vt:lpstr>
      <vt:lpstr>Semantic Networks</vt:lpstr>
      <vt:lpstr>Semantic Networks</vt:lpstr>
      <vt:lpstr>Frame-Based Systems</vt:lpstr>
      <vt:lpstr>Frame-Based Systems</vt:lpstr>
      <vt:lpstr>Knowledge Graphs</vt:lpstr>
      <vt:lpstr>Knowledge Graphs</vt:lpstr>
      <vt:lpstr>Data Models for Knowledge Graphs</vt:lpstr>
      <vt:lpstr>Data Models for Knowledge Graphs</vt:lpstr>
      <vt:lpstr>Resource Description Framework (RDF) Graphs</vt:lpstr>
      <vt:lpstr>Resource Description Framework (RDF) Graphs</vt:lpstr>
      <vt:lpstr>Resource Description Framework (RDF) Graphs</vt:lpstr>
      <vt:lpstr>Resource Description Framework (RDF) Graphs</vt:lpstr>
      <vt:lpstr>Resource Description Framework (RDF) Graphs</vt:lpstr>
      <vt:lpstr>Expert Systems</vt:lpstr>
      <vt:lpstr>Examples of Early Successes</vt:lpstr>
      <vt:lpstr>Expert Systems: Shrdlu 1968-70 (CMU/RAND Corp)</vt:lpstr>
      <vt:lpstr>Expert Systems: Shrdlu 1968-70 (CMU/RAND Corp)</vt:lpstr>
      <vt:lpstr>Shakey: 1966-72 (SRI – Stanford Research Institute)</vt:lpstr>
      <vt:lpstr>Physical Symbol System Hypothesis</vt:lpstr>
      <vt:lpstr>Knowledge Representation Techniques</vt:lpstr>
      <vt:lpstr>The Case for PSSH</vt:lpstr>
      <vt:lpstr>Some Clarifications</vt:lpstr>
      <vt:lpstr>Criticisms of PSSH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Agent-Oriented Programming</dc:title>
  <dc:creator>rem</dc:creator>
  <cp:lastModifiedBy>giacoco 27</cp:lastModifiedBy>
  <cp:revision>199</cp:revision>
  <cp:lastPrinted>2015-01-12T14:27:00Z</cp:lastPrinted>
  <dcterms:created xsi:type="dcterms:W3CDTF">2006-08-16T00:00:00Z</dcterms:created>
  <dcterms:modified xsi:type="dcterms:W3CDTF">2024-09-20T15:29:34Z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A377754E753449FDB5CF70EAAD0ABC59_12</vt:lpwstr>
  </property>
  <property fmtid="{D5CDD505-2E9C-101B-9397-08002B2CF9AE}" pid="3" name="KSOProductBuildVer">
    <vt:lpwstr>1033-12.2.0.18283</vt:lpwstr>
  </property>
</Properties>
</file>

<file path=docProps/thumbnail.jpeg>
</file>